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  <p:sldMasterId id="2147483718" r:id="rId2"/>
  </p:sldMasterIdLst>
  <p:notesMasterIdLst>
    <p:notesMasterId r:id="rId18"/>
  </p:notesMasterIdLst>
  <p:handoutMasterIdLst>
    <p:handoutMasterId r:id="rId19"/>
  </p:handoutMasterIdLst>
  <p:sldIdLst>
    <p:sldId id="259" r:id="rId3"/>
    <p:sldId id="369" r:id="rId4"/>
    <p:sldId id="370" r:id="rId5"/>
    <p:sldId id="363" r:id="rId6"/>
    <p:sldId id="364" r:id="rId7"/>
    <p:sldId id="367" r:id="rId8"/>
    <p:sldId id="366" r:id="rId9"/>
    <p:sldId id="348" r:id="rId10"/>
    <p:sldId id="359" r:id="rId11"/>
    <p:sldId id="368" r:id="rId12"/>
    <p:sldId id="345" r:id="rId13"/>
    <p:sldId id="341" r:id="rId14"/>
    <p:sldId id="354" r:id="rId15"/>
    <p:sldId id="356" r:id="rId16"/>
    <p:sldId id="357" r:id="rId17"/>
  </p:sldIdLst>
  <p:sldSz cx="9144000" cy="6858000" type="screen4x3"/>
  <p:notesSz cx="6858000" cy="9144000"/>
  <p:embeddedFontLst>
    <p:embeddedFont>
      <p:font typeface="AU Passata" charset="0"/>
      <p:regular r:id="rId20"/>
      <p:bold r:id="rId21"/>
    </p:embeddedFont>
    <p:embeddedFont>
      <p:font typeface="Wingdings 3" pitchFamily="18" charset="2"/>
      <p:regular r:id="rId22"/>
    </p:embeddedFont>
    <p:embeddedFont>
      <p:font typeface="AU Passata Light" charset="0"/>
      <p:regular r:id="rId23"/>
      <p:bold r:id="rId24"/>
    </p:embeddedFont>
    <p:embeddedFont>
      <p:font typeface="AU Peto" charset="0"/>
      <p:regular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3471" autoAdjust="0"/>
  </p:normalViewPr>
  <p:slideViewPr>
    <p:cSldViewPr snapToObjects="1">
      <p:cViewPr>
        <p:scale>
          <a:sx n="100" d="100"/>
          <a:sy n="100" d="100"/>
        </p:scale>
        <p:origin x="-726" y="120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C6160EE8-512F-4732-B8A6-72D29D0686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B12AEB33-8FFD-4C92-BA3C-19A46A0475E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FB37A-8312-4AE4-A2C4-1E1E206640D4}" type="slidenum">
              <a:rPr lang="da-DK" smtClean="0">
                <a:latin typeface="AU Passata"/>
                <a:cs typeface="Arial" charset="0"/>
              </a:rPr>
              <a:pPr/>
              <a:t>1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B92A5-AB57-4D29-8DA6-1B0A2AD60ACC}" type="slidenum">
              <a:rPr lang="da-DK" smtClean="0">
                <a:latin typeface="AU Passata"/>
                <a:cs typeface="Arial" charset="0"/>
              </a:rPr>
              <a:pPr/>
              <a:t>11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C516-FA60-4AAF-80E2-E1622C2BCBFE}" type="slidenum">
              <a:rPr lang="da-DK" smtClean="0">
                <a:latin typeface="AU Passata"/>
                <a:cs typeface="Arial" charset="0"/>
              </a:rPr>
              <a:pPr/>
              <a:t>12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91319-EF99-48BC-8020-A1A37B3EBC03}" type="slidenum">
              <a:rPr lang="da-DK" smtClean="0">
                <a:latin typeface="AU Passata"/>
                <a:cs typeface="Arial" charset="0"/>
              </a:rPr>
              <a:pPr/>
              <a:t>13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B523E-388B-460B-BF78-77A549A283B7}" type="slidenum">
              <a:rPr lang="da-DK" smtClean="0">
                <a:latin typeface="AU Passata"/>
                <a:cs typeface="Arial" charset="0"/>
              </a:rPr>
              <a:pPr/>
              <a:t>14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2EAFE-C950-4AEE-B58C-C4B06EE6AB32}" type="slidenum">
              <a:rPr lang="da-DK" smtClean="0">
                <a:latin typeface="AU Passata"/>
                <a:cs typeface="Arial" charset="0"/>
              </a:rPr>
              <a:pPr/>
              <a:t>15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783D27-5746-422E-93A6-572E7EB852EC}" type="slidenum">
              <a:rPr lang="da-DK" sz="1200"/>
              <a:pPr algn="r"/>
              <a:t>2</a:t>
            </a:fld>
            <a:endParaRPr lang="da-DK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F6B387-E5C7-462A-90D8-E8319DE38AD9}" type="slidenum">
              <a:rPr lang="da-DK" sz="1200"/>
              <a:pPr algn="r"/>
              <a:t>3</a:t>
            </a:fld>
            <a:endParaRPr lang="da-DK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349BA8-7132-47D4-9883-E223D7FBB5DC}" type="slidenum">
              <a:rPr lang="da-DK" sz="1200"/>
              <a:pPr algn="r"/>
              <a:t>4</a:t>
            </a:fld>
            <a:endParaRPr lang="da-DK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E3B7A-DFC0-44F8-B119-4DD988B1CAC1}" type="slidenum">
              <a:rPr lang="da-DK" altLang="da-DK" sz="1200"/>
              <a:pPr algn="r"/>
              <a:t>5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0D851D-A756-4315-BFB6-A46176C2C7BC}" type="slidenum">
              <a:rPr lang="da-DK" sz="1200"/>
              <a:pPr algn="r"/>
              <a:t>6</a:t>
            </a:fld>
            <a:endParaRPr lang="da-DK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E2DE8A-0D02-43C0-A689-E4B3C368535D}" type="slidenum">
              <a:rPr lang="da-DK" sz="1200"/>
              <a:pPr algn="r"/>
              <a:t>7</a:t>
            </a:fld>
            <a:endParaRPr lang="da-DK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0CD3-5460-4917-8CE1-77D61913FE36}" type="slidenum">
              <a:rPr lang="da-DK" smtClean="0">
                <a:latin typeface="AU Passata"/>
                <a:cs typeface="Arial" charset="0"/>
              </a:rPr>
              <a:pPr/>
              <a:t>8</a:t>
            </a:fld>
            <a:endParaRPr lang="da-DK" smtClean="0">
              <a:latin typeface="AU Passata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0A1023-4323-4510-B140-7E1BB814A5B6}" type="slidenum">
              <a:rPr lang="da-DK" sz="1200"/>
              <a:pPr algn="r"/>
              <a:t>9</a:t>
            </a:fld>
            <a:endParaRPr lang="da-D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pic>
        <p:nvPicPr>
          <p:cNvPr id="4" name="SD_FrontPagePictur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2"/>
          <p:cNvSpPr txBox="1"/>
          <p:nvPr userDrawn="1"/>
        </p:nvSpPr>
        <p:spPr>
          <a:xfrm>
            <a:off x="-1620838" y="2697163"/>
            <a:ext cx="1509713" cy="7381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til AU Passata Light</a:t>
            </a:r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46250" cy="334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 dirty="0">
                <a:solidFill>
                  <a:schemeClr val="bg1"/>
                </a:solidFill>
                <a:latin typeface="AU Passata Light" pitchFamily="34" charset="0"/>
                <a:cs typeface="+mn-cs"/>
              </a:rPr>
              <a:t>21. Februar 2017</a:t>
            </a:r>
          </a:p>
        </p:txBody>
      </p:sp>
      <p:sp>
        <p:nvSpPr>
          <p:cNvPr id="7" name="SD_FLD_Event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5101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endParaRPr lang="da-DK" sz="800" b="1" cap="all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8" name="SD_ART_SecondaryLogo"/>
          <p:cNvSpPr>
            <a:spLocks noChangeArrowheads="1"/>
          </p:cNvSpPr>
          <p:nvPr userDrawn="1"/>
        </p:nvSpPr>
        <p:spPr bwMode="auto">
          <a:xfrm>
            <a:off x="2843213" y="6207125"/>
            <a:ext cx="1509712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9" name="SD_OFF_Name"/>
          <p:cNvSpPr txBox="1">
            <a:spLocks noChangeArrowheads="1"/>
          </p:cNvSpPr>
          <p:nvPr userDrawn="1"/>
        </p:nvSpPr>
        <p:spPr bwMode="auto">
          <a:xfrm>
            <a:off x="976313" y="6091238"/>
            <a:ext cx="1327150" cy="4254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  <a:cs typeface="+mn-cs"/>
              </a:rPr>
              <a:t>Institut for Miljøvidenskab</a:t>
            </a:r>
          </a:p>
        </p:txBody>
      </p:sp>
      <p:sp>
        <p:nvSpPr>
          <p:cNvPr id="10" name="SD_LAN_AUWBreak"/>
          <p:cNvSpPr txBox="1">
            <a:spLocks noChangeArrowheads="1"/>
          </p:cNvSpPr>
          <p:nvPr userDrawn="1"/>
        </p:nvSpPr>
        <p:spPr bwMode="auto">
          <a:xfrm>
            <a:off x="971550" y="6091238"/>
            <a:ext cx="700088" cy="331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>
                <a:solidFill>
                  <a:schemeClr val="bg1"/>
                </a:solidFill>
                <a:latin typeface="AU Passata" panose="020B0503030502030804" pitchFamily="34" charset="0"/>
                <a:cs typeface="+mn-cs"/>
              </a:rPr>
              <a:t>Aarhus 
Universitet</a:t>
            </a:r>
          </a:p>
        </p:txBody>
      </p:sp>
      <p:sp>
        <p:nvSpPr>
          <p:cNvPr id="11" name="Pladsholder til tekst 2"/>
          <p:cNvSpPr txBox="1">
            <a:spLocks/>
          </p:cNvSpPr>
          <p:nvPr userDrawn="1"/>
        </p:nvSpPr>
        <p:spPr>
          <a:xfrm>
            <a:off x="306388" y="6107113"/>
            <a:ext cx="534987" cy="328612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smtClean="0"/>
              <a:t>AU</a:t>
            </a:r>
            <a:endParaRPr lang="da-DK" sz="2090" kern="0"/>
          </a:p>
        </p:txBody>
      </p:sp>
      <p:sp>
        <p:nvSpPr>
          <p:cNvPr id="34819" name="SD_FLD_Title"/>
          <p:cNvSpPr>
            <a:spLocks noGrp="1" noChangeArrowheads="1"/>
          </p:cNvSpPr>
          <p:nvPr>
            <p:ph type="ctrTitle"/>
          </p:nvPr>
        </p:nvSpPr>
        <p:spPr>
          <a:xfrm>
            <a:off x="989014" y="2653041"/>
            <a:ext cx="7159345" cy="1169551"/>
          </a:xfrm>
        </p:spPr>
        <p:txBody>
          <a:bodyPr anchor="t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 smtClean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940453FC-917C-4A4F-B0D0-9F04675BCF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itat_black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625600"/>
            <a:ext cx="4492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2300112"/>
            <a:ext cx="5687480" cy="316300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3839-4E61-4CA7-B427-76E99BC9F43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223694"/>
            <a:ext cx="8440738" cy="523942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FD9B-89BE-4D1B-9C45-E968E9FC994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223694"/>
            <a:ext cx="8440738" cy="63125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98CF99-16A6-4B24-A5D4-A35F8DE4CD6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223694"/>
            <a:ext cx="4094164" cy="63125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1" y="222251"/>
            <a:ext cx="4094163" cy="63125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ED9BC1-DC2B-4089-95C6-8A08AD5DA3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223693"/>
            <a:ext cx="4094164" cy="2985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1" y="222251"/>
            <a:ext cx="4094163" cy="63125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3551766"/>
            <a:ext cx="4094164" cy="298305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18992C-CAE4-443C-8B0D-3FBE00C00F4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223693"/>
            <a:ext cx="4094164" cy="2985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3551766"/>
            <a:ext cx="4094164" cy="298305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222251"/>
            <a:ext cx="4094164" cy="2985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3550323"/>
            <a:ext cx="4094164" cy="298305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ECC8CF-A520-44C9-B8A8-998403F4BB0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ack Rectangle"/>
          <p:cNvSpPr/>
          <p:nvPr userDrawn="1"/>
        </p:nvSpPr>
        <p:spPr>
          <a:xfrm>
            <a:off x="352425" y="1765300"/>
            <a:ext cx="736600" cy="61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4" name="TextBox 5"/>
          <p:cNvSpPr txBox="1"/>
          <p:nvPr userDrawn="1"/>
        </p:nvSpPr>
        <p:spPr>
          <a:xfrm>
            <a:off x="-1620838" y="1022350"/>
            <a:ext cx="1509713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til AU Passata Light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E007-14FC-4BC7-9EA4-910227662F2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396D-F085-40B0-B085-B47F688C662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7356475" y="6091238"/>
            <a:ext cx="1436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A6F627-2147-498E-AD69-3A8ADE9996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46250" cy="334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  <a:cs typeface="+mn-cs"/>
              </a:rPr>
              <a:t>20. maj 2016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  <a:cs typeface="+mn-cs"/>
            </a:endParaRPr>
          </a:p>
        </p:txBody>
      </p:sp>
      <p:sp>
        <p:nvSpPr>
          <p:cNvPr id="7" name="SD_FLD_Event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5101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endParaRPr lang="da-DK" sz="800" b="1" cap="all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8" name="White Rectangle"/>
          <p:cNvSpPr/>
          <p:nvPr userDrawn="1"/>
        </p:nvSpPr>
        <p:spPr>
          <a:xfrm>
            <a:off x="8359775" y="5894388"/>
            <a:ext cx="433388" cy="73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9" name="SD_ART_SecondaryLogo"/>
          <p:cNvSpPr>
            <a:spLocks noChangeArrowheads="1"/>
          </p:cNvSpPr>
          <p:nvPr userDrawn="1"/>
        </p:nvSpPr>
        <p:spPr bwMode="auto">
          <a:xfrm>
            <a:off x="2843213" y="6207125"/>
            <a:ext cx="1509712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0" name="SD_OFF_Name"/>
          <p:cNvSpPr txBox="1">
            <a:spLocks noChangeArrowheads="1"/>
          </p:cNvSpPr>
          <p:nvPr userDrawn="1"/>
        </p:nvSpPr>
        <p:spPr bwMode="auto">
          <a:xfrm>
            <a:off x="976313" y="6091238"/>
            <a:ext cx="1327150" cy="4254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  <a:cs typeface="+mn-cs"/>
              </a:rPr>
              <a:t>Institut for Miljøvidenskab</a:t>
            </a:r>
          </a:p>
        </p:txBody>
      </p:sp>
      <p:sp>
        <p:nvSpPr>
          <p:cNvPr id="11" name="SD_LAN_AUWBreak"/>
          <p:cNvSpPr txBox="1">
            <a:spLocks noChangeArrowheads="1"/>
          </p:cNvSpPr>
          <p:nvPr userDrawn="1"/>
        </p:nvSpPr>
        <p:spPr bwMode="auto">
          <a:xfrm>
            <a:off x="971550" y="6091238"/>
            <a:ext cx="700088" cy="331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>
                <a:solidFill>
                  <a:schemeClr val="bg1"/>
                </a:solidFill>
                <a:latin typeface="AU Passata" panose="020B0503030502030804" pitchFamily="34" charset="0"/>
                <a:cs typeface="+mn-cs"/>
              </a:rPr>
              <a:t>Aarhus 
Universitet</a:t>
            </a:r>
          </a:p>
        </p:txBody>
      </p:sp>
      <p:sp>
        <p:nvSpPr>
          <p:cNvPr id="12" name="Pladsholder til tekst 2"/>
          <p:cNvSpPr txBox="1">
            <a:spLocks/>
          </p:cNvSpPr>
          <p:nvPr userDrawn="1"/>
        </p:nvSpPr>
        <p:spPr>
          <a:xfrm>
            <a:off x="306388" y="6091238"/>
            <a:ext cx="534987" cy="327025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smtClean="0"/>
              <a:t>AU</a:t>
            </a:r>
            <a:endParaRPr lang="da-DK" sz="2090" ker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2468894"/>
            <a:ext cx="5372308" cy="1746085"/>
          </a:xfrm>
        </p:spPr>
        <p:txBody>
          <a:bodyPr anchor="ctr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93163" y="6694488"/>
            <a:ext cx="350837" cy="487362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2F4B63-C572-470C-8DDB-C5EF167FEB0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3" name="SD_LAN_AUWBreak"/>
          <p:cNvSpPr txBox="1">
            <a:spLocks noChangeArrowheads="1"/>
          </p:cNvSpPr>
          <p:nvPr userDrawn="1"/>
        </p:nvSpPr>
        <p:spPr bwMode="auto">
          <a:xfrm>
            <a:off x="4597400" y="2735263"/>
            <a:ext cx="2111375" cy="10525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2900" cap="all">
                <a:solidFill>
                  <a:schemeClr val="bg1"/>
                </a:solidFill>
                <a:latin typeface="AU Passata" pitchFamily="34" charset="0"/>
                <a:cs typeface="+mn-cs"/>
              </a:rPr>
              <a:t>Aarhus 
Universitet</a:t>
            </a:r>
          </a:p>
        </p:txBody>
      </p:sp>
      <p:sp>
        <p:nvSpPr>
          <p:cNvPr id="4" name="Pladsholder til tekst 2"/>
          <p:cNvSpPr txBox="1">
            <a:spLocks/>
          </p:cNvSpPr>
          <p:nvPr userDrawn="1"/>
        </p:nvSpPr>
        <p:spPr>
          <a:xfrm>
            <a:off x="2447925" y="2735263"/>
            <a:ext cx="1719263" cy="1057275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da-DK" sz="6700" kern="0" smtClean="0"/>
              <a:t>AU</a:t>
            </a:r>
            <a:endParaRPr lang="da-DK" sz="6700" kern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5225" y="6711950"/>
            <a:ext cx="358775" cy="487363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4F6DAC-FC3D-466C-8650-5CC8307B5B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6" name="White Top Rectangle"/>
          <p:cNvSpPr>
            <a:spLocks noChangeArrowheads="1"/>
          </p:cNvSpPr>
          <p:nvPr userDrawn="1"/>
        </p:nvSpPr>
        <p:spPr bwMode="auto">
          <a:xfrm>
            <a:off x="1022350" y="3357563"/>
            <a:ext cx="738188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7" name="TextBox 21"/>
          <p:cNvSpPr txBox="1"/>
          <p:nvPr userDrawn="1"/>
        </p:nvSpPr>
        <p:spPr>
          <a:xfrm>
            <a:off x="-1620838" y="2697163"/>
            <a:ext cx="1509713" cy="7381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til AU Passata Light</a:t>
            </a: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356475" y="6091238"/>
            <a:ext cx="1436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>
            <a:defPPr>
              <a:defRPr lang="en-US"/>
            </a:defPPr>
            <a:lvl1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600" kern="1200" spc="40" baseline="0" smtClean="0">
                <a:solidFill>
                  <a:schemeClr val="bg1"/>
                </a:solidFill>
                <a:latin typeface="AU Passata Light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33A9F6-C010-4308-B616-B6F7E51F1EE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9" name="SD_FLD_DocumentDate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46250" cy="334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  <a:cs typeface="+mn-cs"/>
              </a:rPr>
              <a:t>20. maj 2016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  <a:cs typeface="+mn-cs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5101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endParaRPr lang="da-DK" sz="800" b="1" cap="all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11" name="White Rectangle"/>
          <p:cNvSpPr/>
          <p:nvPr userDrawn="1"/>
        </p:nvSpPr>
        <p:spPr>
          <a:xfrm>
            <a:off x="8359775" y="5894388"/>
            <a:ext cx="433388" cy="73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12" name="SD_ART_SecondaryLogo"/>
          <p:cNvSpPr>
            <a:spLocks noChangeArrowheads="1"/>
          </p:cNvSpPr>
          <p:nvPr userDrawn="1"/>
        </p:nvSpPr>
        <p:spPr bwMode="auto">
          <a:xfrm>
            <a:off x="2843213" y="6207125"/>
            <a:ext cx="1509712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3" name="SD_OFF_Name"/>
          <p:cNvSpPr txBox="1">
            <a:spLocks noChangeArrowheads="1"/>
          </p:cNvSpPr>
          <p:nvPr userDrawn="1"/>
        </p:nvSpPr>
        <p:spPr bwMode="auto">
          <a:xfrm>
            <a:off x="976313" y="6091238"/>
            <a:ext cx="1327150" cy="4254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  <a:cs typeface="+mn-cs"/>
              </a:rPr>
              <a:t>Institut for Miljøvidenskab</a:t>
            </a:r>
          </a:p>
        </p:txBody>
      </p:sp>
      <p:sp>
        <p:nvSpPr>
          <p:cNvPr id="14" name="SD_LAN_AUWBreak"/>
          <p:cNvSpPr txBox="1">
            <a:spLocks noChangeArrowheads="1"/>
          </p:cNvSpPr>
          <p:nvPr userDrawn="1"/>
        </p:nvSpPr>
        <p:spPr bwMode="auto">
          <a:xfrm>
            <a:off x="971550" y="6091238"/>
            <a:ext cx="700088" cy="331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>
                <a:solidFill>
                  <a:schemeClr val="bg1"/>
                </a:solidFill>
                <a:latin typeface="AU Passata" panose="020B0503030502030804" pitchFamily="34" charset="0"/>
                <a:cs typeface="+mn-cs"/>
              </a:rPr>
              <a:t>Aarhus 
Universitet</a:t>
            </a:r>
          </a:p>
        </p:txBody>
      </p:sp>
      <p:sp>
        <p:nvSpPr>
          <p:cNvPr id="15" name="Pladsholder til tekst 2"/>
          <p:cNvSpPr txBox="1">
            <a:spLocks/>
          </p:cNvSpPr>
          <p:nvPr userDrawn="1"/>
        </p:nvSpPr>
        <p:spPr>
          <a:xfrm>
            <a:off x="306388" y="6091238"/>
            <a:ext cx="534987" cy="327025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smtClean="0"/>
              <a:t>AU</a:t>
            </a:r>
            <a:endParaRPr lang="da-DK" sz="2090" kern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4" y="1412777"/>
            <a:ext cx="7159345" cy="177955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3717032"/>
            <a:ext cx="5372308" cy="174608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96338" y="6704013"/>
            <a:ext cx="347662" cy="487362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FC6597-B9BE-438D-B7B3-23B770535B3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5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>
                <a:latin typeface="AU Passata" pitchFamily="34" charset="0"/>
                <a:cs typeface="+mn-cs"/>
              </a:endParaRPr>
            </a:p>
          </p:txBody>
        </p:sp>
        <p:sp>
          <p:nvSpPr>
            <p:cNvPr id="6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>
                <a:latin typeface="AU Passata" pitchFamily="34" charset="0"/>
                <a:cs typeface="+mn-cs"/>
              </a:endParaRPr>
            </a:p>
          </p:txBody>
        </p:sp>
      </p:grpSp>
      <p:sp>
        <p:nvSpPr>
          <p:cNvPr id="7" name="SD_OFF_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r>
              <a:rPr lang="en-US" sz="1100" smtClean="0">
                <a:solidFill>
                  <a:schemeClr val="bg2"/>
                </a:solidFill>
                <a:cs typeface="+mn-cs"/>
              </a:rPr>
              <a:t>AARHUS UNIVERSITY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sz="800" smtClean="0">
                <a:solidFill>
                  <a:schemeClr val="bg2"/>
                </a:solidFill>
                <a:cs typeface="+mn-cs"/>
              </a:rPr>
              <a:t>DEPARTMENT OF ENVIRONMENTAL SCIENCE</a:t>
            </a:r>
          </a:p>
        </p:txBody>
      </p:sp>
      <p:sp>
        <p:nvSpPr>
          <p:cNvPr id="8" name="SD_OFF_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080"/>
              </a:lnSpc>
              <a:buFont typeface="AU Passata" pitchFamily="34" charset="0"/>
              <a:buNone/>
              <a:defRPr/>
            </a:pPr>
            <a:endParaRPr lang="en-US" sz="900" cap="all">
              <a:solidFill>
                <a:schemeClr val="bg2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9" name="SD_USR_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lang="en-US" altLang="da-DK" sz="1100" baseline="0" dirty="0" smtClean="0">
                <a:solidFill>
                  <a:schemeClr val="bg2"/>
                </a:solidFill>
              </a:rPr>
              <a:t>Keld S Mortensen.</a:t>
            </a:r>
            <a:endParaRPr lang="en-US" altLang="da-DK" sz="1100" baseline="0" dirty="0">
              <a:solidFill>
                <a:schemeClr val="bg2"/>
              </a:solidFill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2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altLang="da-DK" baseline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50825" y="141287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4" name="SD_FLD_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lang="da-DK" altLang="da-DK" sz="1100" baseline="0">
                <a:solidFill>
                  <a:schemeClr val="bg2"/>
                </a:solidFill>
              </a:rPr>
              <a:t>June 4, 2014</a:t>
            </a:r>
          </a:p>
        </p:txBody>
      </p:sp>
      <p:sp>
        <p:nvSpPr>
          <p:cNvPr id="15" name="SD_USR_Name03"/>
          <p:cNvSpPr txBox="1">
            <a:spLocks noChangeArrowheads="1"/>
          </p:cNvSpPr>
          <p:nvPr/>
        </p:nvSpPr>
        <p:spPr bwMode="auto">
          <a:xfrm>
            <a:off x="4176713" y="6308725"/>
            <a:ext cx="30416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lang="en-US" altLang="da-DK" sz="1100" baseline="0">
                <a:solidFill>
                  <a:schemeClr val="bg2"/>
                </a:solidFill>
              </a:rPr>
              <a:t>Pollution in </a:t>
            </a:r>
            <a:r>
              <a:rPr lang="en-US" altLang="da-DK" sz="1100" baseline="0" smtClean="0">
                <a:solidFill>
                  <a:schemeClr val="bg2"/>
                </a:solidFill>
              </a:rPr>
              <a:t>København </a:t>
            </a:r>
            <a:r>
              <a:rPr lang="en-US" altLang="da-DK" sz="1100" baseline="0">
                <a:solidFill>
                  <a:schemeClr val="bg2"/>
                </a:solidFill>
              </a:rPr>
              <a:t>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94" y="813594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</a:t>
            </a:r>
            <a:endParaRPr lang="da-DK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34AF-0544-41EE-A749-9F9C7ADEAD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buFont typeface="AU Passata" pitchFamily="34" charset="0"/>
              <a:buNone/>
              <a:defRPr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buFont typeface="AU Passata" pitchFamily="34" charset="0"/>
              <a:buNone/>
              <a:defRPr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 altLang="da-DK"/>
              <a:t>29. februar 2016/kem@envs.au.dk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227B-4875-45C3-B802-3AF0B72A5E9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1F9B7ABB-6E5B-431D-A370-C3CB3A1F8E30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C8BAC654-8A89-49ED-A17B-BE5DBCD5A955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2395A4C5-85E0-4792-B248-87205A1413D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20825"/>
            <a:ext cx="4206875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0825"/>
            <a:ext cx="4208463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15C0232D-7423-40F4-817C-5DA716B21CEB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FE99AECF-0E98-4175-A0DC-69258F020DB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56B4DFD5-ACCF-4C0B-B029-A79D94B174F6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BDDDE2E5-4C59-4378-8649-0D9871814AFD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8B89A419-75A7-487E-BBC0-199BC0EB0670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4" name="White Top Rectangle"/>
          <p:cNvSpPr>
            <a:spLocks noChangeArrowheads="1"/>
          </p:cNvSpPr>
          <p:nvPr userDrawn="1"/>
        </p:nvSpPr>
        <p:spPr bwMode="auto">
          <a:xfrm>
            <a:off x="1022350" y="588963"/>
            <a:ext cx="738188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5" name="TextBox 52"/>
          <p:cNvSpPr txBox="1"/>
          <p:nvPr userDrawn="1"/>
        </p:nvSpPr>
        <p:spPr>
          <a:xfrm>
            <a:off x="-1620838" y="2697163"/>
            <a:ext cx="1509713" cy="7381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til AU Passata Light</a:t>
            </a:r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46250" cy="334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  <a:cs typeface="+mn-cs"/>
              </a:rPr>
              <a:t>20. maj 2016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  <a:cs typeface="+mn-cs"/>
            </a:endParaRPr>
          </a:p>
        </p:txBody>
      </p:sp>
      <p:sp>
        <p:nvSpPr>
          <p:cNvPr id="7" name="SD_FLD_Event"/>
          <p:cNvSpPr txBox="1">
            <a:spLocks noChangeArrowheads="1"/>
          </p:cNvSpPr>
          <p:nvPr userDrawn="1"/>
        </p:nvSpPr>
        <p:spPr bwMode="auto">
          <a:xfrm>
            <a:off x="7045325" y="6091238"/>
            <a:ext cx="175101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endParaRPr lang="da-DK" sz="800" b="1" cap="all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8" name="White Rectangle"/>
          <p:cNvSpPr/>
          <p:nvPr userDrawn="1"/>
        </p:nvSpPr>
        <p:spPr>
          <a:xfrm>
            <a:off x="8359775" y="5894388"/>
            <a:ext cx="433388" cy="73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9" name="SD_ART_SecondaryLogo"/>
          <p:cNvSpPr>
            <a:spLocks noChangeArrowheads="1"/>
          </p:cNvSpPr>
          <p:nvPr userDrawn="1"/>
        </p:nvSpPr>
        <p:spPr bwMode="auto">
          <a:xfrm>
            <a:off x="2843213" y="6207125"/>
            <a:ext cx="1509712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0" name="SD_OFF_Name"/>
          <p:cNvSpPr txBox="1">
            <a:spLocks noChangeArrowheads="1"/>
          </p:cNvSpPr>
          <p:nvPr userDrawn="1"/>
        </p:nvSpPr>
        <p:spPr bwMode="auto">
          <a:xfrm>
            <a:off x="976313" y="6091238"/>
            <a:ext cx="1327150" cy="4254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  <a:cs typeface="+mn-cs"/>
              </a:rPr>
              <a:t>Institut for Miljøvidenskab</a:t>
            </a:r>
          </a:p>
        </p:txBody>
      </p:sp>
      <p:sp>
        <p:nvSpPr>
          <p:cNvPr id="11" name="SD_LAN_AUWBreak"/>
          <p:cNvSpPr txBox="1">
            <a:spLocks noChangeArrowheads="1"/>
          </p:cNvSpPr>
          <p:nvPr userDrawn="1"/>
        </p:nvSpPr>
        <p:spPr bwMode="auto">
          <a:xfrm>
            <a:off x="971550" y="6091238"/>
            <a:ext cx="700088" cy="331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>
                <a:solidFill>
                  <a:schemeClr val="bg1"/>
                </a:solidFill>
                <a:latin typeface="AU Passata" panose="020B0503030502030804" pitchFamily="34" charset="0"/>
                <a:cs typeface="+mn-cs"/>
              </a:rPr>
              <a:t>Aarhus 
Universitet</a:t>
            </a:r>
          </a:p>
        </p:txBody>
      </p:sp>
      <p:sp>
        <p:nvSpPr>
          <p:cNvPr id="12" name="Pladsholder til tekst 2"/>
          <p:cNvSpPr txBox="1">
            <a:spLocks/>
          </p:cNvSpPr>
          <p:nvPr userDrawn="1"/>
        </p:nvSpPr>
        <p:spPr>
          <a:xfrm>
            <a:off x="306388" y="6091238"/>
            <a:ext cx="534987" cy="327025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smtClean="0"/>
              <a:t>AU</a:t>
            </a:r>
            <a:endParaRPr lang="da-DK" sz="2090" kern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4" y="2653041"/>
            <a:ext cx="7159345" cy="1169551"/>
          </a:xfrm>
        </p:spPr>
        <p:txBody>
          <a:bodyPr anchor="t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F33B214C-EF3E-4A18-8DA7-7BD6D76C0C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9F1AD661-CD83-47E0-A72E-3D5A220747E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B91B388D-0A42-4E94-B65A-AFF92BEC951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846138"/>
            <a:ext cx="2143125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300" y="846138"/>
            <a:ext cx="6281738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U Passata" pitchFamily="34" charset="0"/>
              <a:buNone/>
              <a:defRPr>
                <a:latin typeface="AU Passata" pitchFamily="34" charset="0"/>
              </a:defRPr>
            </a:lvl1pPr>
          </a:lstStyle>
          <a:p>
            <a:pPr>
              <a:defRPr/>
            </a:pPr>
            <a:fld id="{67E8DA1D-D7DC-4393-88BC-BB240987087F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 Rectangle"/>
          <p:cNvSpPr/>
          <p:nvPr userDrawn="1"/>
        </p:nvSpPr>
        <p:spPr>
          <a:xfrm>
            <a:off x="352425" y="1765300"/>
            <a:ext cx="736600" cy="61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2085975"/>
            <a:ext cx="16843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943225"/>
            <a:ext cx="457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20"/>
          <p:cNvSpPr/>
          <p:nvPr userDrawn="1"/>
        </p:nvSpPr>
        <p:spPr>
          <a:xfrm>
            <a:off x="-309563" y="2943225"/>
            <a:ext cx="214313" cy="27622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998913"/>
            <a:ext cx="438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/>
          <p:nvPr userDrawn="1"/>
        </p:nvSpPr>
        <p:spPr>
          <a:xfrm>
            <a:off x="-347663" y="3998913"/>
            <a:ext cx="219075" cy="268287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sp>
        <p:nvSpPr>
          <p:cNvPr id="11" name="Rounded Rectangle 24"/>
          <p:cNvSpPr/>
          <p:nvPr userDrawn="1"/>
        </p:nvSpPr>
        <p:spPr>
          <a:xfrm>
            <a:off x="-561975" y="4003675"/>
            <a:ext cx="214312" cy="274638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sp>
        <p:nvSpPr>
          <p:cNvPr id="12" name="TextBox 25"/>
          <p:cNvSpPr txBox="1"/>
          <p:nvPr userDrawn="1"/>
        </p:nvSpPr>
        <p:spPr>
          <a:xfrm>
            <a:off x="-1620838" y="1022350"/>
            <a:ext cx="1509713" cy="4730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til AU Passata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600"/>
              </a:spcAft>
              <a:buFontTx/>
              <a:buNone/>
              <a:defRPr/>
            </a:lvl1pPr>
            <a:lvl2pPr>
              <a:spcAft>
                <a:spcPts val="600"/>
              </a:spcAft>
              <a:defRPr/>
            </a:lvl2pPr>
            <a:lvl3pPr marL="627063" indent="-323850">
              <a:buFont typeface="Wingdings" panose="05000000000000000000" pitchFamily="2" charset="2"/>
              <a:buChar char="Ø"/>
              <a:defRPr/>
            </a:lvl3pPr>
            <a:lvl4pPr marL="982663" indent="-323850">
              <a:buFont typeface="Wingdings" panose="05000000000000000000" pitchFamily="2" charset="2"/>
              <a:buChar char="Ø"/>
              <a:defRPr/>
            </a:lvl4pPr>
            <a:lvl5pPr marL="1336675" indent="-3238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6B13-2B13-487D-AD13-E402E5CB43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ack Rectangle"/>
          <p:cNvSpPr/>
          <p:nvPr userDrawn="1"/>
        </p:nvSpPr>
        <p:spPr>
          <a:xfrm>
            <a:off x="352425" y="1225550"/>
            <a:ext cx="736600" cy="61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481138" y="452438"/>
            <a:ext cx="1370013" cy="10779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Overskrift én linje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Bold eller Regular</a:t>
            </a: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  <a:cs typeface="+mn-cs"/>
            </a:endParaRP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  <a:cs typeface="+mn-cs"/>
            </a:endParaRP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  <a:cs typeface="+mn-cs"/>
            </a:endParaRPr>
          </a:p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Underoverskrift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én linje </a:t>
            </a:r>
          </a:p>
        </p:txBody>
      </p:sp>
      <p:sp>
        <p:nvSpPr>
          <p:cNvPr id="8" name="TextBox 18"/>
          <p:cNvSpPr txBox="1">
            <a:spLocks noChangeArrowheads="1"/>
          </p:cNvSpPr>
          <p:nvPr userDrawn="1"/>
        </p:nvSpPr>
        <p:spPr bwMode="auto">
          <a:xfrm>
            <a:off x="-1765300" y="2085975"/>
            <a:ext cx="16843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punktopstilling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 teksten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(flere niveauer findes),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uden punktopstilling, brug ‘Formindsk listeniveau’</a:t>
            </a:r>
            <a:endParaRPr lang="da-DK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943225"/>
            <a:ext cx="457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22"/>
          <p:cNvSpPr/>
          <p:nvPr userDrawn="1"/>
        </p:nvSpPr>
        <p:spPr>
          <a:xfrm>
            <a:off x="-309563" y="2943225"/>
            <a:ext cx="214313" cy="27622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998913"/>
            <a:ext cx="438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4"/>
          <p:cNvSpPr/>
          <p:nvPr userDrawn="1"/>
        </p:nvSpPr>
        <p:spPr>
          <a:xfrm>
            <a:off x="-347663" y="3998913"/>
            <a:ext cx="219075" cy="268287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14" name="Rounded Rectangle 25"/>
          <p:cNvSpPr/>
          <p:nvPr userDrawn="1"/>
        </p:nvSpPr>
        <p:spPr>
          <a:xfrm>
            <a:off x="-561975" y="4003675"/>
            <a:ext cx="214312" cy="274638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2480957"/>
            <a:ext cx="8440739" cy="29781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222251"/>
            <a:ext cx="8440737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1508787"/>
            <a:ext cx="8440739" cy="5697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B61C-5F59-437D-8906-96B0003E0B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ack Rectangle"/>
          <p:cNvSpPr/>
          <p:nvPr userDrawn="1"/>
        </p:nvSpPr>
        <p:spPr>
          <a:xfrm>
            <a:off x="352425" y="1225550"/>
            <a:ext cx="736600" cy="61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481138" y="452438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Overskrift én linje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Bold eller 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222251"/>
            <a:ext cx="8440737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532466"/>
            <a:ext cx="8448849" cy="393065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627063" indent="-323850">
              <a:spcAft>
                <a:spcPts val="600"/>
              </a:spcAft>
              <a:buFont typeface="Wingdings" panose="05000000000000000000" pitchFamily="2" charset="2"/>
              <a:buChar char="Ø"/>
              <a:defRPr/>
            </a:lvl2pPr>
            <a:lvl3pPr marL="982663" indent="-323850">
              <a:buFont typeface="Wingdings" panose="05000000000000000000" pitchFamily="2" charset="2"/>
              <a:buChar char="Ø"/>
              <a:defRPr/>
            </a:lvl3pPr>
            <a:lvl4pPr marL="1336675" indent="-323850">
              <a:buFont typeface="Wingdings" panose="05000000000000000000" pitchFamily="2" charset="2"/>
              <a:buChar char="Ø"/>
              <a:defRPr/>
            </a:lvl4pPr>
            <a:lvl5pPr marL="1701800" indent="-3238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4B3-9453-4C1E-887C-A652E61E99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1220788"/>
            <a:ext cx="16843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punktopstilling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 teksten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(flere niveauer findes),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uden punktopstilling, brug ‘Formindsk listeniveau’</a:t>
            </a:r>
            <a:endParaRPr lang="da-DK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078038"/>
            <a:ext cx="457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18"/>
          <p:cNvSpPr/>
          <p:nvPr userDrawn="1"/>
        </p:nvSpPr>
        <p:spPr>
          <a:xfrm>
            <a:off x="-309563" y="2078038"/>
            <a:ext cx="214313" cy="27622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133725"/>
            <a:ext cx="438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/>
          <p:nvPr userDrawn="1"/>
        </p:nvSpPr>
        <p:spPr>
          <a:xfrm>
            <a:off x="-347663" y="3133725"/>
            <a:ext cx="219075" cy="26828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13" name="Rounded Rectangle 23"/>
          <p:cNvSpPr/>
          <p:nvPr userDrawn="1"/>
        </p:nvSpPr>
        <p:spPr>
          <a:xfrm>
            <a:off x="-561975" y="3138488"/>
            <a:ext cx="214312" cy="27463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14" name="TextBox 24"/>
          <p:cNvSpPr txBox="1"/>
          <p:nvPr userDrawn="1"/>
        </p:nvSpPr>
        <p:spPr>
          <a:xfrm>
            <a:off x="-1481138" y="452438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MAKS. én linje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8" y="222250"/>
            <a:ext cx="5227685" cy="637492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473933"/>
            <a:ext cx="2960688" cy="4989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1189192"/>
            <a:ext cx="5227687" cy="42739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85CC-FFCD-4DCB-B538-8740FB33F70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1220788"/>
            <a:ext cx="16843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punktopstilling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 teksten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(flere niveauer findes), </a:t>
            </a:r>
            <a:b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uden punktopstilling, brug ‘Formindsk listeniveau’</a:t>
            </a:r>
            <a:endParaRPr lang="da-DK" sz="10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078038"/>
            <a:ext cx="457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18"/>
          <p:cNvSpPr/>
          <p:nvPr userDrawn="1"/>
        </p:nvSpPr>
        <p:spPr>
          <a:xfrm>
            <a:off x="-309563" y="2078038"/>
            <a:ext cx="214313" cy="27622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133725"/>
            <a:ext cx="438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/>
          <p:nvPr userDrawn="1"/>
        </p:nvSpPr>
        <p:spPr>
          <a:xfrm>
            <a:off x="-347663" y="3133725"/>
            <a:ext cx="219075" cy="26828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13" name="Rounded Rectangle 23"/>
          <p:cNvSpPr/>
          <p:nvPr userDrawn="1"/>
        </p:nvSpPr>
        <p:spPr>
          <a:xfrm>
            <a:off x="-561975" y="3138488"/>
            <a:ext cx="214312" cy="27463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/>
          </a:p>
        </p:txBody>
      </p:sp>
      <p:sp>
        <p:nvSpPr>
          <p:cNvPr id="14" name="TextBox 24"/>
          <p:cNvSpPr txBox="1"/>
          <p:nvPr userDrawn="1"/>
        </p:nvSpPr>
        <p:spPr>
          <a:xfrm>
            <a:off x="-1481138" y="452438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  <a:cs typeface="+mn-cs"/>
              </a:rPr>
              <a:t>MAKS. én linje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222250"/>
            <a:ext cx="4093200" cy="637492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473933"/>
            <a:ext cx="4093200" cy="4989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1189192"/>
            <a:ext cx="4093200" cy="42739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C3F3-9EDE-45F2-AE4E-EC52ECC6831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5300" y="2416175"/>
            <a:ext cx="16843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Indsæt Navn 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8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Profession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8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 / Tekst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532467"/>
            <a:ext cx="4093200" cy="1239117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473933"/>
            <a:ext cx="4093200" cy="4989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3508026"/>
            <a:ext cx="4093200" cy="203411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789535"/>
            <a:ext cx="4093200" cy="652675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E4FA-39C0-46BA-87C5-B72D1FBC86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5636683"/>
            <a:ext cx="9144000" cy="1224492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6475" y="6091238"/>
            <a:ext cx="1436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>
                <a:solidFill>
                  <a:schemeClr val="bg1"/>
                </a:solidFill>
                <a:latin typeface="AU Passata Light" pitchFamily="34" charset="0"/>
                <a:cs typeface="+mn-cs"/>
              </a:defRPr>
            </a:lvl1pPr>
          </a:lstStyle>
          <a:p>
            <a:pPr>
              <a:defRPr/>
            </a:pPr>
            <a:fld id="{DA516DE5-2870-4187-B6C9-450C8046536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325" y="6091238"/>
            <a:ext cx="1746250" cy="334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 dirty="0">
                <a:solidFill>
                  <a:schemeClr val="bg1"/>
                </a:solidFill>
                <a:latin typeface="AU Passata Light" pitchFamily="34" charset="0"/>
                <a:cs typeface="+mn-cs"/>
              </a:rPr>
              <a:t>21. Februar 2017</a:t>
            </a: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325" y="6091238"/>
            <a:ext cx="1751013" cy="2079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endParaRPr lang="da-DK" sz="800" b="1" cap="all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59775" y="5894388"/>
            <a:ext cx="433388" cy="73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3213" y="6207125"/>
            <a:ext cx="1509712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>
              <a:latin typeface="AU Passata" pitchFamily="34" charset="0"/>
              <a:cs typeface="+mn-cs"/>
            </a:endParaRPr>
          </a:p>
        </p:txBody>
      </p:sp>
      <p:sp>
        <p:nvSpPr>
          <p:cNvPr id="17" name="SD_OFF_Name"/>
          <p:cNvSpPr txBox="1">
            <a:spLocks noChangeArrowheads="1"/>
          </p:cNvSpPr>
          <p:nvPr/>
        </p:nvSpPr>
        <p:spPr bwMode="auto">
          <a:xfrm>
            <a:off x="976313" y="6091238"/>
            <a:ext cx="1327150" cy="4254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  <a:cs typeface="+mn-cs"/>
              </a:rPr>
              <a:t>Institut for Miljøvidenskab</a:t>
            </a: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550" y="6091238"/>
            <a:ext cx="700088" cy="331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>
                <a:solidFill>
                  <a:schemeClr val="bg1"/>
                </a:solidFill>
                <a:latin typeface="AU Passata" panose="020B0503030502030804" pitchFamily="34" charset="0"/>
                <a:cs typeface="+mn-cs"/>
              </a:rPr>
              <a:t>Aarhus 
Universitet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2078038"/>
            <a:ext cx="84407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222250"/>
            <a:ext cx="84407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388" y="6091238"/>
            <a:ext cx="534987" cy="327025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smtClean="0"/>
              <a:t>AU</a:t>
            </a:r>
            <a:endParaRPr lang="da-DK" sz="2090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5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49" r:id="rId17"/>
    <p:sldLayoutId id="2147483766" r:id="rId18"/>
    <p:sldLayoutId id="2147483767" r:id="rId19"/>
    <p:sldLayoutId id="2147483768" r:id="rId20"/>
    <p:sldLayoutId id="2147483769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3850" indent="-3238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7D1F4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3850" indent="-3238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7D1F4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3850" indent="-3238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7D1F4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3850" indent="-3238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7D1F4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3850" indent="-32385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87D1F4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33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baseline="30000">
                <a:solidFill>
                  <a:srgbClr val="000000"/>
                </a:solidFill>
                <a:latin typeface="AU Passata" panose="020B0604020202020204" charset="0"/>
                <a:cs typeface="+mn-cs"/>
              </a:endParaRPr>
            </a:p>
          </p:txBody>
        </p:sp>
        <p:sp>
          <p:nvSpPr>
            <p:cNvPr id="1034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baseline="30000">
                <a:solidFill>
                  <a:srgbClr val="000000"/>
                </a:solidFill>
                <a:latin typeface="AU Passata" panose="020B0604020202020204" charset="0"/>
                <a:cs typeface="+mn-cs"/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spcBef>
                <a:spcPct val="0"/>
              </a:spcBef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r>
              <a:rPr lang="en-US" sz="1100" smtClean="0">
                <a:solidFill>
                  <a:srgbClr val="03428E"/>
                </a:solidFill>
                <a:cs typeface="+mn-cs"/>
              </a:rPr>
              <a:t>AARHUS UNIVERSITY</a:t>
            </a:r>
          </a:p>
          <a:p>
            <a:pPr eaLnBrk="1" hangingPunct="1">
              <a:lnSpc>
                <a:spcPts val="1300"/>
              </a:lnSpc>
              <a:defRPr/>
            </a:pPr>
            <a:r>
              <a:rPr lang="en-US" sz="800" smtClean="0">
                <a:solidFill>
                  <a:srgbClr val="03428E"/>
                </a:solidFill>
                <a:cs typeface="+mn-cs"/>
              </a:rPr>
              <a:t>DEPARTMENT OF ENVIRONMENTAL SCIENCE</a:t>
            </a: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080"/>
              </a:lnSpc>
              <a:buFont typeface="AU Passata" pitchFamily="34" charset="0"/>
              <a:buNone/>
              <a:defRPr/>
            </a:pPr>
            <a:endParaRPr lang="en-US" sz="900" cap="all">
              <a:solidFill>
                <a:srgbClr val="03428E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1029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60402020202020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604020202020204" charset="0"/>
              <a:buNone/>
              <a:defRPr/>
            </a:pPr>
            <a:endParaRPr lang="da-DK" altLang="en-US" baseline="0" smtClean="0">
              <a:solidFill>
                <a:srgbClr val="000000"/>
              </a:solidFill>
            </a:endParaRPr>
          </a:p>
        </p:txBody>
      </p:sp>
      <p:sp>
        <p:nvSpPr>
          <p:cNvPr id="23558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846138"/>
            <a:ext cx="8564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Titel på slide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20825"/>
            <a:ext cx="856773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 </a:t>
            </a:r>
          </a:p>
          <a:p>
            <a:pPr lvl="2"/>
            <a:r>
              <a:rPr lang="da-DK" altLang="en-US" smtClean="0"/>
              <a:t>Second level</a:t>
            </a:r>
          </a:p>
          <a:p>
            <a:pPr lvl="3"/>
            <a:r>
              <a:rPr lang="da-DK" altLang="en-US" smtClean="0"/>
              <a:t>Third level 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spcBef>
                <a:spcPct val="0"/>
              </a:spcBef>
              <a:defRPr sz="1100" baseline="0">
                <a:solidFill>
                  <a:srgbClr val="03428E"/>
                </a:solidFill>
                <a:latin typeface="AU Passata" panose="020B0604020202020204" charset="0"/>
                <a:cs typeface="+mn-cs"/>
              </a:defRPr>
            </a:lvl1pPr>
          </a:lstStyle>
          <a:p>
            <a:pPr>
              <a:defRPr/>
            </a:pPr>
            <a:fld id="{6DD56D74-A418-4C1E-BF25-35613AFA8B67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U Passata" pitchFamily="34" charset="0"/>
          <a:cs typeface="Arial" charset="0"/>
        </a:defRPr>
      </a:lvl9pPr>
    </p:titleStyle>
    <p:bodyStyle>
      <a:lvl1pPr marL="174625" indent="-174625" algn="l" rtl="0" eaLnBrk="0" fontAlgn="base" hangingPunct="0">
        <a:lnSpc>
          <a:spcPts val="3100"/>
        </a:lnSpc>
        <a:spcBef>
          <a:spcPts val="1200"/>
        </a:spcBef>
        <a:spcAft>
          <a:spcPct val="0"/>
        </a:spcAft>
        <a:buFont typeface="AU Passata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Font typeface="AU Passata"/>
        <a:buChar char="–"/>
        <a:defRPr sz="2400">
          <a:solidFill>
            <a:schemeClr val="bg2"/>
          </a:solidFill>
          <a:latin typeface="+mn-lt"/>
          <a:cs typeface="+mn-cs"/>
        </a:defRPr>
      </a:lvl2pPr>
      <a:lvl3pPr marL="625475" indent="-271463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Font typeface="AU Passata"/>
        <a:buChar char="−"/>
        <a:defRPr sz="2400">
          <a:solidFill>
            <a:schemeClr val="bg2"/>
          </a:solidFill>
          <a:latin typeface="+mn-lt"/>
          <a:cs typeface="+mn-cs"/>
        </a:defRPr>
      </a:lvl3pPr>
      <a:lvl4pPr marL="990600" indent="-185738" algn="l" rtl="0" eaLnBrk="0" fontAlgn="base" hangingPunct="0">
        <a:lnSpc>
          <a:spcPts val="2300"/>
        </a:lnSpc>
        <a:spcBef>
          <a:spcPts val="900"/>
        </a:spcBef>
        <a:spcAft>
          <a:spcPct val="0"/>
        </a:spcAft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4pPr>
      <a:lvl5pPr marL="1519238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  <a:cs typeface="+mn-cs"/>
        </a:defRPr>
      </a:lvl5pPr>
      <a:lvl6pPr marL="1976438" indent="-174625" algn="l" rtl="0" fontAlgn="base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  <a:cs typeface="+mn-cs"/>
        </a:defRPr>
      </a:lvl6pPr>
      <a:lvl7pPr marL="2433638" indent="-174625" algn="l" rtl="0" fontAlgn="base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  <a:cs typeface="+mn-cs"/>
        </a:defRPr>
      </a:lvl7pPr>
      <a:lvl8pPr marL="2890838" indent="-174625" algn="l" rtl="0" fontAlgn="base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  <a:cs typeface="+mn-cs"/>
        </a:defRPr>
      </a:lvl8pPr>
      <a:lvl9pPr marL="3348038" indent="-174625" algn="l" rtl="0" fontAlgn="base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vs2.au.dk/Luftdata/Presentation" TargetMode="External"/><Relationship Id="rId2" Type="http://schemas.openxmlformats.org/officeDocument/2006/relationships/hyperlink" Target="http://www2.dmu.dk/atmosphericenvironment/byer/forside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llumresearchstation.d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llumresearchstation.dk/metadata-for-monitoring-activit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villumresearchstation.dk/typo3temp/pics/bdd7fe54e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l/sh/mSmGZHVSyaZ2TCrrACrbj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dmu.dk/atmosphericenvironment/byer/forside.htm" TargetMode="External"/><Relationship Id="rId3" Type="http://schemas.openxmlformats.org/officeDocument/2006/relationships/hyperlink" Target="http://www.au.dk/" TargetMode="External"/><Relationship Id="rId7" Type="http://schemas.openxmlformats.org/officeDocument/2006/relationships/hyperlink" Target="http://ec.europa.eu/environment/air/quality/standards.htm" TargetMode="External"/><Relationship Id="rId12" Type="http://schemas.openxmlformats.org/officeDocument/2006/relationships/hyperlink" Target="https://www.dropbox.com/l/sh/mSmGZHVSyaZ2TCrrACrbj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ur-lex.europa.eu/legal-content/EN/TXT/HTML/?uri=CELEX:32008L0050&amp;from=EN" TargetMode="External"/><Relationship Id="rId11" Type="http://schemas.openxmlformats.org/officeDocument/2006/relationships/hyperlink" Target="http://www2.dmu.dk/asiaqmet/Default.aspx" TargetMode="External"/><Relationship Id="rId5" Type="http://schemas.openxmlformats.org/officeDocument/2006/relationships/hyperlink" Target="http://dce2.au.dk/pub/SR201.pdf" TargetMode="External"/><Relationship Id="rId10" Type="http://schemas.openxmlformats.org/officeDocument/2006/relationships/hyperlink" Target="http://arealinformation.miljoeportal.dk/distribution/" TargetMode="External"/><Relationship Id="rId4" Type="http://schemas.openxmlformats.org/officeDocument/2006/relationships/hyperlink" Target="http://envs.au.dk/en/" TargetMode="External"/><Relationship Id="rId9" Type="http://schemas.openxmlformats.org/officeDocument/2006/relationships/hyperlink" Target="http://envs2.au.dk/Luftdata/Presen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l/sh/mSmGZHVSyaZ2TCrrACrbj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ctrTitle"/>
          </p:nvPr>
        </p:nvSpPr>
        <p:spPr>
          <a:xfrm>
            <a:off x="569913" y="476250"/>
            <a:ext cx="7848600" cy="1793875"/>
          </a:xfrm>
        </p:spPr>
        <p:txBody>
          <a:bodyPr/>
          <a:lstStyle/>
          <a:p>
            <a:pPr defTabSz="536575" eaLnBrk="1" hangingPunct="1"/>
            <a:r>
              <a:rPr lang="da-DK" sz="3200"/>
              <a:t/>
            </a:r>
            <a:br>
              <a:rPr lang="da-DK" sz="3200"/>
            </a:br>
            <a:r>
              <a:rPr lang="da-DK" altLang="da-DK" sz="2800" i="1"/>
              <a:t>Data system for monitoring air quality </a:t>
            </a:r>
            <a:br>
              <a:rPr lang="da-DK" altLang="da-DK" sz="2800" i="1"/>
            </a:br>
            <a:r>
              <a:rPr lang="da-DK" altLang="da-DK" sz="1000" b="0" i="1"/>
              <a:t>Aarhus University</a:t>
            </a:r>
            <a:br>
              <a:rPr lang="da-DK" altLang="da-DK" sz="1000" b="0" i="1"/>
            </a:br>
            <a:r>
              <a:rPr lang="da-DK" altLang="da-DK" sz="1000" b="0" i="1"/>
              <a:t>Environmental Science (ENVS)</a:t>
            </a:r>
            <a:r>
              <a:rPr lang="da-DK" sz="1000" b="0" i="1"/>
              <a:t/>
            </a:r>
            <a:br>
              <a:rPr lang="da-DK" sz="1000" b="0" i="1"/>
            </a:br>
            <a:r>
              <a:rPr lang="da-DK" sz="1000" b="0" i="1"/>
              <a:t>Keld Mortensen</a:t>
            </a:r>
            <a:br>
              <a:rPr lang="da-DK" sz="1000" b="0" i="1"/>
            </a:br>
            <a:r>
              <a:rPr lang="da-DK" sz="1000" b="0" i="1"/>
              <a:t/>
            </a:r>
            <a:br>
              <a:rPr lang="da-DK" sz="1000" b="0" i="1"/>
            </a:br>
            <a:r>
              <a:rPr lang="da-DK" sz="1200" b="0"/>
              <a:t/>
            </a:r>
            <a:br>
              <a:rPr lang="da-DK" sz="1200" b="0"/>
            </a:br>
            <a:endParaRPr lang="da-DK" sz="1200" b="0"/>
          </a:p>
        </p:txBody>
      </p:sp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750888" y="2565400"/>
            <a:ext cx="63547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U Passata"/>
              <a:buNone/>
            </a:pPr>
            <a:r>
              <a:rPr lang="da-DK" altLang="da-DK" sz="2000">
                <a:solidFill>
                  <a:schemeClr val="bg1"/>
                </a:solidFill>
              </a:rPr>
              <a:t>Agenda</a:t>
            </a:r>
          </a:p>
          <a:p>
            <a:pPr>
              <a:lnSpc>
                <a:spcPct val="80000"/>
              </a:lnSpc>
              <a:buFont typeface="AU Passata"/>
              <a:buNone/>
            </a:pPr>
            <a:endParaRPr lang="da-DK" altLang="da-DK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Business and customers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Stations and instruments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Measured compounds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Dataflow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Data presentation. Internship 2016</a:t>
            </a:r>
          </a:p>
          <a:p>
            <a:pPr>
              <a:lnSpc>
                <a:spcPct val="80000"/>
              </a:lnSpc>
            </a:pPr>
            <a:endParaRPr lang="da-DK" altLang="da-DK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Measurements in Greenland (Station Nord)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Available data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da-DK" altLang="da-DK" sz="2000">
                <a:solidFill>
                  <a:schemeClr val="bg1"/>
                </a:solidFill>
              </a:rPr>
              <a:t> Finding dependencies between data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da-DK" altLang="da-DK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22250"/>
            <a:ext cx="8440738" cy="830263"/>
          </a:xfrm>
        </p:spPr>
        <p:txBody>
          <a:bodyPr/>
          <a:lstStyle/>
          <a:p>
            <a:pPr algn="ctr" eaLnBrk="1" hangingPunct="1"/>
            <a:r>
              <a:rPr lang="da-DK" sz="2800" smtClean="0"/>
              <a:t>Datapresentation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da-DK" smtClean="0"/>
              <a:t>Old system</a:t>
            </a:r>
          </a:p>
          <a:p>
            <a:pPr eaLnBrk="1" hangingPunct="1">
              <a:buFont typeface="Wingdings 3" pitchFamily="18" charset="2"/>
              <a:buNone/>
            </a:pPr>
            <a:r>
              <a:rPr lang="da-DK" smtClean="0">
                <a:hlinkClick r:id="rId2"/>
              </a:rPr>
              <a:t>Online data bases on static tables/graphs</a:t>
            </a:r>
            <a:endParaRPr lang="da-DK" smtClean="0"/>
          </a:p>
          <a:p>
            <a:pPr eaLnBrk="1" hangingPunct="1">
              <a:buFont typeface="Wingdings 3" pitchFamily="18" charset="2"/>
              <a:buNone/>
            </a:pPr>
            <a:endParaRPr lang="da-DK" smtClean="0"/>
          </a:p>
          <a:p>
            <a:pPr eaLnBrk="1" hangingPunct="1">
              <a:buFont typeface="Wingdings 3" pitchFamily="18" charset="2"/>
              <a:buNone/>
            </a:pPr>
            <a:endParaRPr lang="da-DK" smtClean="0"/>
          </a:p>
          <a:p>
            <a:pPr eaLnBrk="1" hangingPunct="1">
              <a:buFont typeface="Wingdings 3" pitchFamily="18" charset="2"/>
              <a:buNone/>
            </a:pPr>
            <a:r>
              <a:rPr lang="da-DK" smtClean="0"/>
              <a:t>Internship project 2016</a:t>
            </a:r>
          </a:p>
          <a:p>
            <a:pPr eaLnBrk="1" hangingPunct="1">
              <a:buFont typeface="Wingdings 3" pitchFamily="18" charset="2"/>
              <a:buNone/>
            </a:pPr>
            <a:r>
              <a:rPr lang="da-DK" smtClean="0">
                <a:hlinkClick r:id="rId3"/>
              </a:rPr>
              <a:t>Online data based on EF, MVC and WebAPI</a:t>
            </a:r>
            <a:endParaRPr lang="da-DK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5988" y="1316038"/>
            <a:ext cx="40671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52425" y="2078038"/>
            <a:ext cx="84407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r>
              <a:rPr lang="da-DK" sz="1600">
                <a:solidFill>
                  <a:srgbClr val="000000"/>
                </a:solidFill>
              </a:rPr>
              <a:t>Old system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r>
              <a:rPr lang="da-DK" sz="1600">
                <a:solidFill>
                  <a:srgbClr val="000000"/>
                </a:solidFill>
                <a:hlinkClick r:id="rId2"/>
              </a:rPr>
              <a:t>Online data bases on static tables/graphs</a:t>
            </a:r>
            <a:endParaRPr lang="da-DK" sz="1600">
              <a:solidFill>
                <a:srgbClr val="000000"/>
              </a:solidFill>
            </a:endParaRP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endParaRPr lang="da-DK" sz="1600">
              <a:solidFill>
                <a:srgbClr val="000000"/>
              </a:solidFill>
            </a:endParaRP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endParaRPr lang="da-DK" sz="1600">
              <a:solidFill>
                <a:srgbClr val="000000"/>
              </a:solidFill>
            </a:endParaRP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r>
              <a:rPr lang="da-DK" sz="1600">
                <a:solidFill>
                  <a:srgbClr val="000000"/>
                </a:solidFill>
              </a:rPr>
              <a:t>Internship project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villumresearchstation.dk/typo3temp/pics/9cdf4a722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39713"/>
            <a:ext cx="8085138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1362075" y="277813"/>
            <a:ext cx="60229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buFont typeface="AU Passata"/>
              <a:buNone/>
            </a:pPr>
            <a:r>
              <a:rPr lang="da-DK" altLang="da-DK" sz="2800"/>
              <a:t>Villum Research Station, Station Nord</a:t>
            </a:r>
          </a:p>
          <a:p>
            <a:pPr>
              <a:lnSpc>
                <a:spcPts val="3600"/>
              </a:lnSpc>
              <a:buFont typeface="AU Passata"/>
              <a:buNone/>
            </a:pPr>
            <a:r>
              <a:rPr lang="da-DK" sz="1600"/>
              <a:t>81</a:t>
            </a:r>
            <a:r>
              <a:rPr lang="da-DK" sz="1600" baseline="30000"/>
              <a:t>o</a:t>
            </a:r>
            <a:r>
              <a:rPr lang="da-DK" sz="1600"/>
              <a:t>, 36’ N, 16</a:t>
            </a:r>
            <a:r>
              <a:rPr lang="da-DK" sz="1600" baseline="30000"/>
              <a:t>o </a:t>
            </a:r>
            <a:r>
              <a:rPr lang="da-DK" sz="1600"/>
              <a:t>40’ W</a:t>
            </a:r>
            <a:endParaRPr lang="da-DK" sz="16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sz="2800" smtClean="0"/>
              <a:t>Measurements at Station Nord</a:t>
            </a:r>
          </a:p>
        </p:txBody>
      </p:sp>
      <p:sp>
        <p:nvSpPr>
          <p:cNvPr id="5939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4488" y="3340100"/>
            <a:ext cx="8448675" cy="522288"/>
          </a:xfrm>
        </p:spPr>
        <p:txBody>
          <a:bodyPr/>
          <a:lstStyle/>
          <a:p>
            <a:pPr eaLnBrk="1" hangingPunct="1"/>
            <a:r>
              <a:rPr lang="da-DK" smtClean="0">
                <a:hlinkClick r:id="rId3"/>
              </a:rPr>
              <a:t>Målinger 2015</a:t>
            </a:r>
            <a:endParaRPr lang="da-DK" smtClean="0"/>
          </a:p>
        </p:txBody>
      </p:sp>
      <p:pic>
        <p:nvPicPr>
          <p:cNvPr id="59395" name="Picture 2" descr="http://villumresearchstation.dk/typo3temp/pics/72fefb51b2.jpg">
            <a:hlinkClick r:id="rId4" tooltip="Photo: Henrik Skov. The Air Monitoring House February 24th 2015 at no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8113" y="1539875"/>
            <a:ext cx="30908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Placeholder 2"/>
          <p:cNvSpPr txBox="1">
            <a:spLocks/>
          </p:cNvSpPr>
          <p:nvPr/>
        </p:nvSpPr>
        <p:spPr bwMode="auto">
          <a:xfrm>
            <a:off x="368300" y="3990975"/>
            <a:ext cx="84486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3850" indent="-3238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sz="1600">
                <a:solidFill>
                  <a:srgbClr val="000000"/>
                </a:solidFill>
              </a:rPr>
              <a:t>Mercury, Ozon, Nitrogenoxides, Carbonmonooxid, Soot, Particles, Particlesize, Filterpack (SO2,SO4,NO3,NH4), Organic compounds, Clorinated compounds, Perfluorcarbon, Pesticides, Bromine, Greenhousegases (CH4,CO2), Meteorologi (Windspeed,Winddirection,Temperature,Humidity,Radiation,Albedo), Precipitation, Clouds.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87D1F4"/>
              </a:buClr>
              <a:buSzPct val="75000"/>
              <a:buFont typeface="Wingdings 3" pitchFamily="18" charset="2"/>
              <a:buNone/>
            </a:pPr>
            <a:r>
              <a:rPr lang="da-DK" sz="1600">
                <a:solidFill>
                  <a:srgbClr val="000000"/>
                </a:solidFill>
                <a:hlinkClick r:id="rId3"/>
              </a:rPr>
              <a:t>Villum Research Station, metadata</a:t>
            </a:r>
            <a:endParaRPr lang="da-DK" sz="1600">
              <a:solidFill>
                <a:srgbClr val="000000"/>
              </a:solidFill>
            </a:endParaRP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endParaRPr lang="da-DK" sz="1600">
              <a:solidFill>
                <a:srgbClr val="000000"/>
              </a:solidFill>
            </a:endParaRPr>
          </a:p>
        </p:txBody>
      </p:sp>
      <p:pic>
        <p:nvPicPr>
          <p:cNvPr id="59397" name="Picture 4" descr="E:\FototilAUF\IridiumLuftstationNo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488" y="15398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en-GB" smtClean="0"/>
              <a:t>Available data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Temperature in the station (degrees and humidity inside the station)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Mercury (heavy metal ng/m^3)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Ozone (O3 ppb)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Particlesize and volume (number/cm^3, volume in cm^3)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Flow in inletsystem (m^3/hour)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Ambient temperature (degrees outside)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Windspeed (m/s)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Winddirection (degrees)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Radiation (W/m^2)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Relative humidity (% outside and inside)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r>
              <a:rPr lang="da-DK" altLang="da-DK" sz="1400">
                <a:solidFill>
                  <a:srgbClr val="000000"/>
                </a:solidFill>
              </a:rPr>
              <a:t>Precipitation (mm)</a:t>
            </a: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Char char=""/>
            </a:pPr>
            <a:endParaRPr lang="da-DK" altLang="da-DK" sz="1400">
              <a:solidFill>
                <a:srgbClr val="000000"/>
              </a:solidFill>
            </a:endParaRPr>
          </a:p>
          <a:p>
            <a:pPr marL="323850" indent="-323850">
              <a:lnSpc>
                <a:spcPct val="95000"/>
              </a:lnSpc>
              <a:spcBef>
                <a:spcPts val="600"/>
              </a:spcBef>
              <a:buClr>
                <a:srgbClr val="87D1F4"/>
              </a:buClr>
              <a:buSzPct val="75000"/>
              <a:buFont typeface="Wingdings 3" pitchFamily="18" charset="2"/>
              <a:buNone/>
            </a:pPr>
            <a:r>
              <a:rPr lang="da-DK" altLang="da-DK" sz="1400">
                <a:solidFill>
                  <a:srgbClr val="000000"/>
                </a:solidFill>
                <a:hlinkClick r:id="rId3"/>
              </a:rPr>
              <a:t>Link to data</a:t>
            </a:r>
            <a:endParaRPr lang="da-DK" altLang="da-D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sz="2800" smtClean="0"/>
              <a:t>Find dependencies in data</a:t>
            </a:r>
            <a:endParaRPr lang="en-GB" sz="2800" smtClean="0"/>
          </a:p>
        </p:txBody>
      </p:sp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755650" y="1952625"/>
            <a:ext cx="65595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Mercury and Ozone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Mercury and ambient temperature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Solar radiation and particle numbers/volume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Humidity and particle numbers/volume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Inlet flow and Mercury and/or Ozone koncentrations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Vindspeed and temperature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Precipitation and particle numbers</a:t>
            </a:r>
          </a:p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mtClean="0"/>
              <a:t>Some usefull links</a:t>
            </a:r>
            <a:endParaRPr lang="da-DK" smtClean="0"/>
          </a:p>
        </p:txBody>
      </p:sp>
      <p:sp>
        <p:nvSpPr>
          <p:cNvPr id="655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663" y="1531938"/>
            <a:ext cx="8448675" cy="393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3"/>
              </a:rPr>
              <a:t>Aarhus Universitet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4"/>
              </a:rPr>
              <a:t>Institute for Environmental Science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5"/>
              </a:rPr>
              <a:t>Air Quality Report 2015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6"/>
              </a:rPr>
              <a:t>Air Quality Directive (EU)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7"/>
              </a:rPr>
              <a:t>Air Quality Limits (EU)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8"/>
              </a:rPr>
              <a:t>Near online data</a:t>
            </a:r>
            <a:r>
              <a:rPr lang="da-DK" altLang="da-DK" smtClean="0"/>
              <a:t>, </a:t>
            </a:r>
            <a:r>
              <a:rPr lang="da-DK" altLang="da-DK" smtClean="0">
                <a:hlinkClick r:id="rId9"/>
              </a:rPr>
              <a:t>Internship Near Online site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10"/>
              </a:rPr>
              <a:t>Danmarks Miljøportal</a:t>
            </a:r>
            <a:endParaRPr lang="da-DK" altLang="da-DK" smtClean="0"/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11"/>
              </a:rPr>
              <a:t>Station Nord meteorology online</a:t>
            </a:r>
            <a:endParaRPr lang="da-DK" alt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mtClean="0"/>
              <a:t>Data and documentation for you: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mtClean="0">
                <a:hlinkClick r:id="rId12"/>
              </a:rPr>
              <a:t>Link to XML data from Greenland Station Nord (2014-17)</a:t>
            </a:r>
            <a:endParaRPr lang="da-DK" altLang="da-DK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 idx="4294967295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Business and customers</a:t>
            </a:r>
            <a:endParaRPr lang="en-GB" sz="2800" smtClean="0"/>
          </a:p>
        </p:txBody>
      </p:sp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46075" y="1628775"/>
            <a:ext cx="6242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altLang="da-DK" sz="1600" b="1"/>
              <a:t>Authority service </a:t>
            </a:r>
          </a:p>
          <a:p>
            <a:pPr marL="285750" indent="-285750"/>
            <a:r>
              <a:rPr lang="da-DK" altLang="da-DK" sz="1600"/>
              <a:t>EU &lt;-&gt;   Ministry of Environment and Food &lt;-&gt; Aarhus University</a:t>
            </a:r>
          </a:p>
          <a:p>
            <a:pPr marL="285750" indent="-285750"/>
            <a:r>
              <a:rPr lang="da-DK" altLang="da-DK" sz="1100"/>
              <a:t>Monitoring program : 120 mio/year</a:t>
            </a:r>
          </a:p>
          <a:p>
            <a:pPr marL="285750" indent="-285750"/>
            <a:r>
              <a:rPr lang="da-DK" altLang="da-DK" sz="1100"/>
              <a:t>Air monitoring : 24 mio/year</a:t>
            </a:r>
          </a:p>
          <a:p>
            <a:pPr marL="285750" indent="-285750"/>
            <a:endParaRPr lang="da-DK" altLang="da-DK" sz="1600"/>
          </a:p>
          <a:p>
            <a:pPr marL="285750" indent="-285750">
              <a:buFont typeface="Arial" charset="0"/>
              <a:buChar char="•"/>
            </a:pPr>
            <a:r>
              <a:rPr lang="da-DK" altLang="da-DK" sz="1600" b="1"/>
              <a:t>Research projects </a:t>
            </a:r>
          </a:p>
          <a:p>
            <a:pPr marL="285750" indent="-285750"/>
            <a:r>
              <a:rPr lang="da-DK" altLang="da-DK" sz="1600"/>
              <a:t>Private and Public fonds</a:t>
            </a:r>
            <a:endParaRPr lang="da-DK" altLang="da-DK" sz="1000"/>
          </a:p>
          <a:p>
            <a:pPr marL="285750" indent="-285750">
              <a:buFont typeface="AU Passata"/>
              <a:buNone/>
            </a:pPr>
            <a:endParaRPr lang="da-DK" altLang="da-DK" sz="1600"/>
          </a:p>
          <a:p>
            <a:pPr marL="285750" indent="-285750">
              <a:buFont typeface="Arial" charset="0"/>
              <a:buChar char="•"/>
            </a:pPr>
            <a:r>
              <a:rPr lang="da-DK" altLang="da-DK" sz="1600" b="1"/>
              <a:t>Private service examples</a:t>
            </a:r>
          </a:p>
          <a:p>
            <a:pPr marL="285750" indent="-285750">
              <a:buFont typeface="AU Passata"/>
              <a:buNone/>
            </a:pPr>
            <a:r>
              <a:rPr lang="da-DK" altLang="da-DK" sz="1600"/>
              <a:t>Airport, Storebælt</a:t>
            </a:r>
          </a:p>
          <a:p>
            <a:pPr marL="285750" indent="-285750">
              <a:buFont typeface="AU Passata"/>
              <a:buNone/>
            </a:pPr>
            <a:endParaRPr lang="da-DK" altLang="da-DK" sz="1600"/>
          </a:p>
          <a:p>
            <a:pPr marL="285750" indent="-285750">
              <a:buFont typeface="AU Passata"/>
              <a:buNone/>
            </a:pPr>
            <a:endParaRPr lang="da-DK" altLang="da-DK" sz="1600"/>
          </a:p>
          <a:p>
            <a:pPr marL="285750" indent="-285750">
              <a:lnSpc>
                <a:spcPts val="3600"/>
              </a:lnSpc>
            </a:pPr>
            <a:r>
              <a:rPr lang="da-DK" altLang="da-DK" sz="1600">
                <a:hlinkClick r:id="rId3"/>
              </a:rPr>
              <a:t>Documents and data in dropbox</a:t>
            </a:r>
            <a:endParaRPr lang="da-DK" altLang="da-DK" sz="1600"/>
          </a:p>
          <a:p>
            <a:pPr marL="285750" indent="-285750">
              <a:lnSpc>
                <a:spcPts val="3600"/>
              </a:lnSpc>
            </a:pPr>
            <a:endParaRPr lang="da-DK" altLang="da-DK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Stations and instruments</a:t>
            </a:r>
            <a:endParaRPr lang="da-DK" sz="2800" smtClean="0"/>
          </a:p>
        </p:txBody>
      </p:sp>
      <p:pic>
        <p:nvPicPr>
          <p:cNvPr id="41986" name="Picture 7" descr="http://envs2.au.dk/Luftdata/Presentation/Content/Images/Frontpage/dkon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12875"/>
            <a:ext cx="414337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Stations and instrume</a:t>
            </a:r>
            <a:r>
              <a:rPr lang="da-DK" altLang="da-DK" smtClean="0"/>
              <a:t>nts</a:t>
            </a:r>
            <a:endParaRPr lang="da-DK" smtClean="0"/>
          </a:p>
        </p:txBody>
      </p:sp>
      <p:pic>
        <p:nvPicPr>
          <p:cNvPr id="44034" name="Picture 5" descr="HC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38163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HcabInside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196975"/>
            <a:ext cx="4391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25425"/>
            <a:ext cx="8229600" cy="422275"/>
          </a:xfrm>
        </p:spPr>
        <p:txBody>
          <a:bodyPr/>
          <a:lstStyle/>
          <a:p>
            <a:pPr algn="ctr" eaLnBrk="1" hangingPunct="1"/>
            <a:r>
              <a:rPr lang="da-DK" altLang="da-DK" sz="2400" smtClean="0"/>
              <a:t>Stations and instruments</a:t>
            </a:r>
          </a:p>
        </p:txBody>
      </p:sp>
      <p:pic>
        <p:nvPicPr>
          <p:cNvPr id="46082" name="Picture 4" descr="Anholt_Out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1222375"/>
            <a:ext cx="424973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8" descr="Anholt_In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1001713"/>
            <a:ext cx="3835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Monitoring system</a:t>
            </a:r>
            <a:endParaRPr lang="da-DK" sz="2800" smtClean="0"/>
          </a:p>
        </p:txBody>
      </p:sp>
      <p:sp>
        <p:nvSpPr>
          <p:cNvPr id="4813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2425" y="1531938"/>
            <a:ext cx="8448675" cy="39306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ClrTx/>
              <a:buFont typeface="Wingdings 3" pitchFamily="18" charset="2"/>
              <a:buNone/>
            </a:pPr>
            <a:r>
              <a:rPr lang="da-DK" altLang="da-DK" b="1" smtClean="0"/>
              <a:t>Integrated monitoring</a:t>
            </a:r>
          </a:p>
          <a:p>
            <a:pPr marL="0" indent="0" eaLnBrk="1" hangingPunct="1">
              <a:lnSpc>
                <a:spcPct val="100000"/>
              </a:lnSpc>
              <a:buClrTx/>
            </a:pPr>
            <a:r>
              <a:rPr lang="da-DK" altLang="da-DK" smtClean="0"/>
              <a:t>Measurements, modelling and emissions</a:t>
            </a:r>
          </a:p>
          <a:p>
            <a:pPr marL="0" indent="0" eaLnBrk="1" hangingPunct="1">
              <a:lnSpc>
                <a:spcPct val="100000"/>
              </a:lnSpc>
              <a:buClrTx/>
              <a:buFontTx/>
              <a:buNone/>
            </a:pPr>
            <a:endParaRPr lang="da-DK" altLang="da-DK" smtClean="0"/>
          </a:p>
          <a:p>
            <a:pPr marL="0" indent="0" eaLnBrk="1" hangingPunct="1">
              <a:lnSpc>
                <a:spcPct val="100000"/>
              </a:lnSpc>
              <a:buClrTx/>
            </a:pPr>
            <a:r>
              <a:rPr lang="da-DK" altLang="da-DK" b="1" smtClean="0"/>
              <a:t>Online monitoring :</a:t>
            </a:r>
          </a:p>
          <a:p>
            <a:pPr marL="0" indent="0"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da-DK" smtClean="0"/>
              <a:t>15 stations in Denmark</a:t>
            </a:r>
          </a:p>
          <a:p>
            <a:pPr marL="0" indent="0"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da-DK" smtClean="0"/>
              <a:t>1 station in Greenland</a:t>
            </a:r>
          </a:p>
          <a:p>
            <a:pPr marL="0" indent="0"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da-DK" smtClean="0"/>
              <a:t>Temporary stations</a:t>
            </a: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endParaRPr lang="da-DK" altLang="da-DK" smtClean="0"/>
          </a:p>
          <a:p>
            <a:pPr marL="0" indent="0" eaLnBrk="1" hangingPunct="1">
              <a:lnSpc>
                <a:spcPct val="100000"/>
              </a:lnSpc>
              <a:buClrTx/>
            </a:pPr>
            <a:r>
              <a:rPr lang="da-DK" altLang="da-DK" b="1" smtClean="0"/>
              <a:t>Precipitation and passive sampling</a:t>
            </a:r>
          </a:p>
          <a:p>
            <a:pPr marL="0" indent="0"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da-DK" smtClean="0"/>
              <a:t>15 stations in Denmark</a:t>
            </a:r>
          </a:p>
          <a:p>
            <a:pPr marL="0" indent="0" eaLnBrk="1" hangingPunct="1">
              <a:spcAft>
                <a:spcPts val="600"/>
              </a:spcAft>
              <a:buClrTx/>
              <a:buFontTx/>
              <a:buNone/>
            </a:pPr>
            <a:endParaRPr lang="da-DK" altLang="da-DK" smtClean="0"/>
          </a:p>
          <a:p>
            <a:pPr marL="0" indent="0" eaLnBrk="1" hangingPunct="1">
              <a:spcAft>
                <a:spcPts val="600"/>
              </a:spcAft>
              <a:buClrTx/>
            </a:pPr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Rullema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260350"/>
            <a:ext cx="666115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Measured compounds</a:t>
            </a:r>
            <a:endParaRPr lang="da-DK" sz="2800" smtClean="0"/>
          </a:p>
        </p:txBody>
      </p:sp>
      <p:sp>
        <p:nvSpPr>
          <p:cNvPr id="522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663" y="1531938"/>
            <a:ext cx="8448675" cy="39306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Gasses (Ozone, Sulfur dioxide, Nitrogen oxides, Carbon oxides, Carbon dioxide, Methane)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Particles (Pm2.5, Pm10, Sizedistribution, Organic/Uorganic carbon, Heavy metals).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Organic compounds (PAH, Benzene, Dioxins, Pesticides)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Meterorology (Wind speed, Wind direction, Humidity,Temperature, Radiation,Precipitation)</a:t>
            </a:r>
          </a:p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pPr algn="ctr" eaLnBrk="1" hangingPunct="1"/>
            <a:r>
              <a:rPr lang="da-DK" altLang="da-DK" sz="2800" smtClean="0"/>
              <a:t>Data flow</a:t>
            </a:r>
            <a:endParaRPr lang="da-DK" sz="2800" smtClean="0"/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827088" y="1844675"/>
            <a:ext cx="1008062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buFont typeface="AU Passata"/>
              <a:buNone/>
            </a:pPr>
            <a:r>
              <a:rPr lang="da-DK" altLang="da-DK" sz="1800"/>
              <a:t>Stations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27088" y="3049588"/>
            <a:ext cx="1306512" cy="55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buFont typeface="AU Passata"/>
              <a:buNone/>
            </a:pPr>
            <a:r>
              <a:rPr lang="da-DK" altLang="da-DK" sz="1800"/>
              <a:t>File server</a:t>
            </a:r>
          </a:p>
        </p:txBody>
      </p:sp>
      <p:sp>
        <p:nvSpPr>
          <p:cNvPr id="54276" name="Line 8"/>
          <p:cNvSpPr>
            <a:spLocks noChangeShapeType="1"/>
          </p:cNvSpPr>
          <p:nvPr/>
        </p:nvSpPr>
        <p:spPr bwMode="auto">
          <a:xfrm>
            <a:off x="1404938" y="2398713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77" name="Line 20"/>
          <p:cNvSpPr>
            <a:spLocks noChangeShapeType="1"/>
          </p:cNvSpPr>
          <p:nvPr/>
        </p:nvSpPr>
        <p:spPr bwMode="auto">
          <a:xfrm flipV="1">
            <a:off x="1835150" y="1639888"/>
            <a:ext cx="16557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3490913" y="1362075"/>
            <a:ext cx="2376487" cy="554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buFont typeface="AU Passata" pitchFamily="34" charset="0"/>
              <a:buNone/>
              <a:defRPr/>
            </a:pPr>
            <a:r>
              <a:rPr lang="da-DK" altLang="da-DK" sz="1800" dirty="0"/>
              <a:t>Samples (filters)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3636963" y="2135188"/>
            <a:ext cx="1871662" cy="554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buFont typeface="AU Passata" pitchFamily="34" charset="0"/>
              <a:buNone/>
              <a:defRPr/>
            </a:pPr>
            <a:r>
              <a:rPr lang="da-DK" altLang="da-DK" sz="1800" dirty="0"/>
              <a:t>Samples (</a:t>
            </a:r>
            <a:r>
              <a:rPr lang="da-DK" altLang="da-DK" sz="1800" dirty="0" err="1"/>
              <a:t>water</a:t>
            </a:r>
            <a:r>
              <a:rPr lang="da-DK" altLang="da-DK" sz="1800" dirty="0"/>
              <a:t>)</a:t>
            </a:r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>
            <a:off x="1835150" y="2254250"/>
            <a:ext cx="180181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81" name="Rectangle 5"/>
          <p:cNvSpPr>
            <a:spLocks noChangeArrowheads="1"/>
          </p:cNvSpPr>
          <p:nvPr/>
        </p:nvSpPr>
        <p:spPr bwMode="auto">
          <a:xfrm>
            <a:off x="2736850" y="3752850"/>
            <a:ext cx="1584325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  <a:buFont typeface="AU Passata"/>
              <a:buNone/>
            </a:pPr>
            <a:r>
              <a:rPr lang="da-DK" altLang="da-DK" sz="1800"/>
              <a:t>  Database</a:t>
            </a:r>
          </a:p>
        </p:txBody>
      </p:sp>
      <p:sp>
        <p:nvSpPr>
          <p:cNvPr id="54282" name="Line 8"/>
          <p:cNvSpPr>
            <a:spLocks noChangeShapeType="1"/>
          </p:cNvSpPr>
          <p:nvPr/>
        </p:nvSpPr>
        <p:spPr bwMode="auto">
          <a:xfrm>
            <a:off x="2128838" y="3473450"/>
            <a:ext cx="608012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73" name="Oval 72"/>
          <p:cNvSpPr/>
          <p:nvPr/>
        </p:nvSpPr>
        <p:spPr bwMode="auto">
          <a:xfrm>
            <a:off x="6119813" y="2182813"/>
            <a:ext cx="1620837" cy="4587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600" dirty="0" err="1">
                <a:solidFill>
                  <a:schemeClr val="tx1"/>
                </a:solidFill>
              </a:rPr>
              <a:t>Analyzes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54284" name="Line 20"/>
          <p:cNvSpPr>
            <a:spLocks noChangeShapeType="1"/>
          </p:cNvSpPr>
          <p:nvPr/>
        </p:nvSpPr>
        <p:spPr bwMode="auto">
          <a:xfrm>
            <a:off x="5867400" y="1639888"/>
            <a:ext cx="720725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85" name="Line 20"/>
          <p:cNvSpPr>
            <a:spLocks noChangeShapeType="1"/>
          </p:cNvSpPr>
          <p:nvPr/>
        </p:nvSpPr>
        <p:spPr bwMode="auto">
          <a:xfrm>
            <a:off x="5508625" y="2413000"/>
            <a:ext cx="611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86" name="Line 8"/>
          <p:cNvSpPr>
            <a:spLocks noChangeShapeType="1"/>
          </p:cNvSpPr>
          <p:nvPr/>
        </p:nvSpPr>
        <p:spPr bwMode="auto">
          <a:xfrm flipH="1">
            <a:off x="4321175" y="2641600"/>
            <a:ext cx="226695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87" name="Rectangle 25"/>
          <p:cNvSpPr>
            <a:spLocks noChangeArrowheads="1"/>
          </p:cNvSpPr>
          <p:nvPr/>
        </p:nvSpPr>
        <p:spPr bwMode="auto">
          <a:xfrm>
            <a:off x="5653088" y="3478213"/>
            <a:ext cx="2843212" cy="115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U Passata"/>
              <a:buNone/>
            </a:pPr>
            <a:r>
              <a:rPr lang="da-DK" altLang="da-DK" sz="1400" b="1"/>
              <a:t>Data reporting</a:t>
            </a:r>
          </a:p>
          <a:p>
            <a:pPr>
              <a:buFont typeface="AU Passata"/>
              <a:buNone/>
            </a:pPr>
            <a:r>
              <a:rPr lang="da-DK" altLang="da-DK" sz="1100"/>
              <a:t>EEA</a:t>
            </a:r>
          </a:p>
          <a:p>
            <a:pPr>
              <a:buFont typeface="AU Passata"/>
              <a:buNone/>
            </a:pPr>
            <a:r>
              <a:rPr lang="da-DK" altLang="da-DK" sz="1100"/>
              <a:t>EMEP</a:t>
            </a:r>
          </a:p>
          <a:p>
            <a:pPr>
              <a:buFont typeface="AU Passata"/>
              <a:buNone/>
            </a:pPr>
            <a:r>
              <a:rPr lang="da-DK" altLang="da-DK" sz="1100"/>
              <a:t>Miljøstyrelsen (part of Environmental ministry)</a:t>
            </a:r>
          </a:p>
          <a:p>
            <a:pPr>
              <a:buFont typeface="AU Passata"/>
              <a:buNone/>
            </a:pPr>
            <a:r>
              <a:rPr lang="da-DK" altLang="da-DK" sz="1100"/>
              <a:t>Municipalities</a:t>
            </a:r>
          </a:p>
        </p:txBody>
      </p:sp>
      <p:sp>
        <p:nvSpPr>
          <p:cNvPr id="54288" name="Rectangle 28"/>
          <p:cNvSpPr>
            <a:spLocks noChangeArrowheads="1"/>
          </p:cNvSpPr>
          <p:nvPr/>
        </p:nvSpPr>
        <p:spPr bwMode="auto">
          <a:xfrm>
            <a:off x="4321175" y="4873625"/>
            <a:ext cx="2663825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U Passata"/>
              <a:buNone/>
            </a:pPr>
            <a:r>
              <a:rPr lang="da-DK" altLang="da-DK" sz="1400" b="1"/>
              <a:t>Data exchange</a:t>
            </a:r>
          </a:p>
          <a:p>
            <a:pPr>
              <a:buFont typeface="AU Passata"/>
              <a:buNone/>
            </a:pPr>
            <a:r>
              <a:rPr lang="da-DK" altLang="da-DK" sz="1200"/>
              <a:t>Researchers</a:t>
            </a:r>
          </a:p>
          <a:p>
            <a:pPr>
              <a:buFont typeface="AU Passata"/>
              <a:buNone/>
            </a:pPr>
            <a:r>
              <a:rPr lang="da-DK" altLang="da-DK" sz="1200"/>
              <a:t>Students</a:t>
            </a:r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773113" y="4667250"/>
            <a:ext cx="2124075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U Passata"/>
              <a:buNone/>
            </a:pPr>
            <a:r>
              <a:rPr lang="da-DK" altLang="da-DK" sz="1400" b="1"/>
              <a:t>Data presentation</a:t>
            </a:r>
          </a:p>
          <a:p>
            <a:pPr>
              <a:buFont typeface="AU Passata"/>
              <a:buNone/>
            </a:pPr>
            <a:r>
              <a:rPr lang="da-DK" altLang="da-DK" sz="1200"/>
              <a:t>Danmarks Miljøportal</a:t>
            </a:r>
          </a:p>
          <a:p>
            <a:pPr>
              <a:buFont typeface="AU Passata"/>
              <a:buNone/>
            </a:pPr>
            <a:r>
              <a:rPr lang="da-DK" altLang="da-DK" sz="1200"/>
              <a:t>AU Webserver</a:t>
            </a:r>
          </a:p>
          <a:p>
            <a:pPr>
              <a:buFont typeface="AU Passata"/>
              <a:buNone/>
            </a:pPr>
            <a:r>
              <a:rPr lang="da-DK" altLang="da-DK" sz="1200"/>
              <a:t>TextTV</a:t>
            </a:r>
          </a:p>
        </p:txBody>
      </p:sp>
      <p:sp>
        <p:nvSpPr>
          <p:cNvPr id="54290" name="Line 8"/>
          <p:cNvSpPr>
            <a:spLocks noChangeShapeType="1"/>
          </p:cNvSpPr>
          <p:nvPr/>
        </p:nvSpPr>
        <p:spPr bwMode="auto">
          <a:xfrm>
            <a:off x="4321175" y="4133850"/>
            <a:ext cx="133191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91" name="Line 8"/>
          <p:cNvSpPr>
            <a:spLocks noChangeShapeType="1"/>
          </p:cNvSpPr>
          <p:nvPr/>
        </p:nvSpPr>
        <p:spPr bwMode="auto">
          <a:xfrm>
            <a:off x="4032250" y="4306888"/>
            <a:ext cx="885825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92" name="Line 8"/>
          <p:cNvSpPr>
            <a:spLocks noChangeShapeType="1"/>
          </p:cNvSpPr>
          <p:nvPr/>
        </p:nvSpPr>
        <p:spPr bwMode="auto">
          <a:xfrm flipH="1">
            <a:off x="2133600" y="4306888"/>
            <a:ext cx="8905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4293" name="Rectangle 15"/>
          <p:cNvSpPr>
            <a:spLocks noChangeArrowheads="1"/>
          </p:cNvSpPr>
          <p:nvPr/>
        </p:nvSpPr>
        <p:spPr bwMode="auto">
          <a:xfrm>
            <a:off x="2982913" y="4306888"/>
            <a:ext cx="100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U Passata"/>
              <a:buNone/>
            </a:pPr>
            <a:r>
              <a:rPr lang="da-DK" altLang="da-DK" sz="1000"/>
              <a:t>Quality control</a:t>
            </a:r>
          </a:p>
          <a:p>
            <a:pPr>
              <a:buFont typeface="AU Passata"/>
              <a:buNone/>
            </a:pPr>
            <a:endParaRPr lang="da-DK" altLang="da-DK" sz="1000"/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2492375" y="1974850"/>
            <a:ext cx="938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U Passata"/>
              <a:buNone/>
            </a:pPr>
            <a:r>
              <a:rPr lang="da-DK" altLang="da-DK" sz="1000"/>
              <a:t>To laboratory</a:t>
            </a:r>
          </a:p>
        </p:txBody>
      </p:sp>
      <p:sp>
        <p:nvSpPr>
          <p:cNvPr id="54295" name="Rectangle 10"/>
          <p:cNvSpPr>
            <a:spLocks noChangeArrowheads="1"/>
          </p:cNvSpPr>
          <p:nvPr/>
        </p:nvSpPr>
        <p:spPr bwMode="auto">
          <a:xfrm>
            <a:off x="1454150" y="2566988"/>
            <a:ext cx="97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U Passata"/>
              <a:buNone/>
            </a:pPr>
            <a:r>
              <a:rPr lang="da-DK" altLang="da-DK" sz="1000"/>
              <a:t>Textfiles</a:t>
            </a:r>
          </a:p>
          <a:p>
            <a:pPr>
              <a:buFont typeface="AU Passata"/>
              <a:buNone/>
            </a:pPr>
            <a:r>
              <a:rPr lang="da-DK" altLang="da-DK" sz="1000"/>
              <a:t>3G/Iridium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BC90EB44-AA64-4FD5-A649-0A3511926C0F}" vid="{5315CCA7-DC66-4AEA-8C23-66E95E4D4DA3}"/>
    </a:ext>
  </a:extLst>
</a:theme>
</file>

<file path=ppt/theme/theme2.xml><?xml version="1.0" encoding="utf-8"?>
<a:theme xmlns:a="http://schemas.openxmlformats.org/drawingml/2006/main" name="AU_uden_Sidefod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_MinimalSidefod">
      <a:majorFont>
        <a:latin typeface="AU Passata"/>
        <a:ea typeface=""/>
        <a:cs typeface="Arial"/>
      </a:majorFont>
      <a:minorFont>
        <a:latin typeface="AU Passat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_MinimalSidef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nimalSidefo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nimalSidefod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404</Words>
  <Application>Microsoft Office PowerPoint</Application>
  <PresentationFormat>On-screen Show (4:3)</PresentationFormat>
  <Paragraphs>143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32</vt:i4>
      </vt:variant>
      <vt:variant>
        <vt:lpstr>Slide Titles</vt:lpstr>
      </vt:variant>
      <vt:variant>
        <vt:i4>15</vt:i4>
      </vt:variant>
    </vt:vector>
  </HeadingPairs>
  <TitlesOfParts>
    <vt:vector size="53" baseType="lpstr">
      <vt:lpstr>AU Passata</vt:lpstr>
      <vt:lpstr>Arial</vt:lpstr>
      <vt:lpstr>Wingdings 3</vt:lpstr>
      <vt:lpstr>Wingdings</vt:lpstr>
      <vt:lpstr>AU Passata Light</vt:lpstr>
      <vt:lpstr>AU Peto</vt:lpstr>
      <vt:lpstr>AU 16-9</vt:lpstr>
      <vt:lpstr>AU_uden_Sidefod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AU_uden_Sidefod</vt:lpstr>
      <vt:lpstr> Data system for monitoring air quality  Aarhus University Environmental Science (ENVS) Keld Mortensen   </vt:lpstr>
      <vt:lpstr>Business and customers</vt:lpstr>
      <vt:lpstr>Stations and instruments</vt:lpstr>
      <vt:lpstr>Stations and instruments</vt:lpstr>
      <vt:lpstr>Stations and instruments</vt:lpstr>
      <vt:lpstr>Monitoring system</vt:lpstr>
      <vt:lpstr>Slide 7</vt:lpstr>
      <vt:lpstr>Measured compounds</vt:lpstr>
      <vt:lpstr>Data flow</vt:lpstr>
      <vt:lpstr>Datapresentation</vt:lpstr>
      <vt:lpstr>Slide 11</vt:lpstr>
      <vt:lpstr>Measurements at Station Nord</vt:lpstr>
      <vt:lpstr>Available data</vt:lpstr>
      <vt:lpstr>Find dependencies in data</vt:lpstr>
      <vt:lpstr>Some usefull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Data system for monitoring air quality   Aarhus University Environmental Science (ENVS) Keld S Mortensen   </dc:title>
  <dc:creator/>
  <cp:lastModifiedBy/>
  <cp:revision>22</cp:revision>
  <dcterms:created xsi:type="dcterms:W3CDTF">2014-07-02T12:42:59Z</dcterms:created>
  <dcterms:modified xsi:type="dcterms:W3CDTF">2017-02-21T07:30:36Z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Standard Profile</vt:lpwstr>
  </property>
  <property fmtid="{D5CDD505-2E9C-101B-9397-08002B2CF9AE}" pid="6" name="SD_CtlText_Generelt_Event">
    <vt:lpwstr/>
  </property>
  <property fmtid="{D5CDD505-2E9C-101B-9397-08002B2CF9AE}" pid="7" name="SD_UserprofileName">
    <vt:lpwstr>PowerPoint</vt:lpwstr>
  </property>
  <property fmtid="{D5CDD505-2E9C-101B-9397-08002B2CF9AE}" pid="8" name="SD_RedigerEnhedsinfo">
    <vt:lpwstr>Ja</vt:lpwstr>
  </property>
  <property fmtid="{D5CDD505-2E9C-101B-9397-08002B2CF9AE}" pid="9" name="SD_USR_Name">
    <vt:lpwstr>Helge Rørdam Olesen</vt:lpwstr>
  </property>
  <property fmtid="{D5CDD505-2E9C-101B-9397-08002B2CF9AE}" pid="10" name="SD_USR_Title">
    <vt:lpwstr>Seniorrådgiver</vt:lpwstr>
  </property>
  <property fmtid="{D5CDD505-2E9C-101B-9397-08002B2CF9AE}" pid="11" name="SD_USR_DirectPhone">
    <vt:lpwstr>87158516</vt:lpwstr>
  </property>
  <property fmtid="{D5CDD505-2E9C-101B-9397-08002B2CF9AE}" pid="12" name="SD_USR_Personsøger">
    <vt:lpwstr/>
  </property>
  <property fmtid="{D5CDD505-2E9C-101B-9397-08002B2CF9AE}" pid="13" name="SD_USR_PrivatePhone">
    <vt:lpwstr/>
  </property>
  <property fmtid="{D5CDD505-2E9C-101B-9397-08002B2CF9AE}" pid="14" name="SD_USR_Mobile">
    <vt:lpwstr/>
  </property>
  <property fmtid="{D5CDD505-2E9C-101B-9397-08002B2CF9AE}" pid="15" name="SD_USR_DirectFax">
    <vt:lpwstr/>
  </property>
  <property fmtid="{D5CDD505-2E9C-101B-9397-08002B2CF9AE}" pid="16" name="SD_USR_Email">
    <vt:lpwstr>hro@dmu.dk</vt:lpwstr>
  </property>
  <property fmtid="{D5CDD505-2E9C-101B-9397-08002B2CF9AE}" pid="17" name="SD_USR_www">
    <vt:lpwstr>http://au.dk/hro@dmu.dk</vt:lpwstr>
  </property>
  <property fmtid="{D5CDD505-2E9C-101B-9397-08002B2CF9AE}" pid="18" name="SD_USR_Department">
    <vt:lpwstr>Atmospheric modeling</vt:lpwstr>
  </property>
  <property fmtid="{D5CDD505-2E9C-101B-9397-08002B2CF9AE}" pid="19" name="SD_Logofarve">
    <vt:lpwstr>Blåt</vt:lpwstr>
  </property>
  <property fmtid="{D5CDD505-2E9C-101B-9397-08002B2CF9AE}" pid="20" name="SD_OFF_MainName">
    <vt:lpwstr/>
  </property>
  <property fmtid="{D5CDD505-2E9C-101B-9397-08002B2CF9AE}" pid="21" name="SD_OFF_Name">
    <vt:lpwstr>Institut for Miljøvidenskab</vt:lpwstr>
  </property>
  <property fmtid="{D5CDD505-2E9C-101B-9397-08002B2CF9AE}" pid="22" name="SD_OFF_OfficeID">
    <vt:lpwstr/>
  </property>
  <property fmtid="{D5CDD505-2E9C-101B-9397-08002B2CF9AE}" pid="23" name="SD_OFF_Phone">
    <vt:lpwstr/>
  </property>
  <property fmtid="{D5CDD505-2E9C-101B-9397-08002B2CF9AE}" pid="24" name="SD_OFF_Fax">
    <vt:lpwstr/>
  </property>
  <property fmtid="{D5CDD505-2E9C-101B-9397-08002B2CF9AE}" pid="25" name="SD_OFF_Email">
    <vt:lpwstr/>
  </property>
  <property fmtid="{D5CDD505-2E9C-101B-9397-08002B2CF9AE}" pid="26" name="SD_OFF_OfficeWww">
    <vt:lpwstr/>
  </property>
  <property fmtid="{D5CDD505-2E9C-101B-9397-08002B2CF9AE}" pid="27" name="SD_USR_EAN">
    <vt:lpwstr/>
  </property>
  <property fmtid="{D5CDD505-2E9C-101B-9397-08002B2CF9AE}" pid="28" name="SD_OFF_Sted">
    <vt:lpwstr/>
  </property>
  <property fmtid="{D5CDD505-2E9C-101B-9397-08002B2CF9AE}" pid="29" name="SD_OFF_CVR">
    <vt:lpwstr/>
  </property>
  <property fmtid="{D5CDD505-2E9C-101B-9397-08002B2CF9AE}" pid="30" name="SD_USR_Pnr">
    <vt:lpwstr/>
  </property>
  <property fmtid="{D5CDD505-2E9C-101B-9397-08002B2CF9AE}" pid="31" name="DocumentInfoFinished">
    <vt:lpwstr>True</vt:lpwstr>
  </property>
  <property fmtid="{D5CDD505-2E9C-101B-9397-08002B2CF9AE}" pid="32" name="SD_DocumentLanguage">
    <vt:lpwstr>da-DK</vt:lpwstr>
  </property>
  <property fmtid="{D5CDD505-2E9C-101B-9397-08002B2CF9AE}" pid="33" name="sdDocumentDate">
    <vt:lpwstr>41886</vt:lpwstr>
  </property>
  <property fmtid="{D5CDD505-2E9C-101B-9397-08002B2CF9AE}" pid="34" name="sdDocumentDateFormat">
    <vt:lpwstr>da-DK:d. MMMM yyyy</vt:lpwstr>
  </property>
</Properties>
</file>